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69" r:id="rId5"/>
    <p:sldId id="270" r:id="rId6"/>
    <p:sldId id="275" r:id="rId7"/>
    <p:sldId id="282" r:id="rId8"/>
    <p:sldId id="259" r:id="rId9"/>
    <p:sldId id="277" r:id="rId10"/>
    <p:sldId id="258" r:id="rId11"/>
    <p:sldId id="261" r:id="rId12"/>
    <p:sldId id="278" r:id="rId13"/>
    <p:sldId id="262" r:id="rId14"/>
    <p:sldId id="272" r:id="rId15"/>
    <p:sldId id="273" r:id="rId16"/>
    <p:sldId id="285" r:id="rId17"/>
    <p:sldId id="274" r:id="rId18"/>
    <p:sldId id="286" r:id="rId19"/>
    <p:sldId id="281" r:id="rId20"/>
    <p:sldId id="276" r:id="rId21"/>
    <p:sldId id="280" r:id="rId22"/>
    <p:sldId id="263" r:id="rId23"/>
    <p:sldId id="284" r:id="rId24"/>
  </p:sldIdLst>
  <p:sldSz cx="9144000" cy="5143500" type="screen16x9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47" autoAdjust="0"/>
  </p:normalViewPr>
  <p:slideViewPr>
    <p:cSldViewPr>
      <p:cViewPr varScale="1">
        <p:scale>
          <a:sx n="114" d="100"/>
          <a:sy n="114" d="100"/>
        </p:scale>
        <p:origin x="442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%20van%20der%20Meulen\Documents\1%20RCS\4%20Publications\2017\07%205-7%20Future%20of%20Transportation\Calculations\20170517%20Capacity%20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%20van%20der%20Meulen\Documents\1%20RCS\4%20Publications\2017\07%205-7%20Future%20of%20Transportation\Calculations\20170517%20Capacity%20calcu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%20van%20der%20Meulen\Documents\1%20RCS\4%20Publications\2017\07%205-7%20Future%20of%20Transportation\Calculations\20170517%20Capacity%20calcul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%20van%20der%20Meulen\Documents\1%20RCS\4%20Publications\2017\07%205-7%20Future%20of%20Transportation\Calculations\20170517%20Capacity%20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'Axle load vs. network'!$C$10:$C$18</c:f>
              <c:numCache>
                <c:formatCode>0.0E+00</c:formatCode>
                <c:ptCount val="9"/>
                <c:pt idx="0">
                  <c:v>10000</c:v>
                </c:pt>
                <c:pt idx="1">
                  <c:v>25000</c:v>
                </c:pt>
                <c:pt idx="2">
                  <c:v>38707.82</c:v>
                </c:pt>
                <c:pt idx="3">
                  <c:v>162078.19999999998</c:v>
                </c:pt>
                <c:pt idx="4">
                  <c:v>367695.5</c:v>
                </c:pt>
                <c:pt idx="5">
                  <c:v>1190164.7</c:v>
                </c:pt>
                <c:pt idx="6">
                  <c:v>1395782</c:v>
                </c:pt>
                <c:pt idx="7">
                  <c:v>1395783</c:v>
                </c:pt>
                <c:pt idx="8">
                  <c:v>39795783</c:v>
                </c:pt>
              </c:numCache>
            </c:numRef>
          </c:xVal>
          <c:yVal>
            <c:numRef>
              <c:f>'Axle load vs. network'!$D$10:$D$18</c:f>
              <c:numCache>
                <c:formatCode>General</c:formatCode>
                <c:ptCount val="9"/>
                <c:pt idx="0">
                  <c:v>400</c:v>
                </c:pt>
                <c:pt idx="1">
                  <c:v>280</c:v>
                </c:pt>
                <c:pt idx="2">
                  <c:v>40</c:v>
                </c:pt>
                <c:pt idx="3">
                  <c:v>36.5</c:v>
                </c:pt>
                <c:pt idx="4">
                  <c:v>32.4</c:v>
                </c:pt>
                <c:pt idx="5">
                  <c:v>23</c:v>
                </c:pt>
                <c:pt idx="6">
                  <c:v>20</c:v>
                </c:pt>
                <c:pt idx="7">
                  <c:v>9</c:v>
                </c:pt>
                <c:pt idx="8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B5-4B53-8EF0-DB5261C5E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759424"/>
        <c:axId val="218718208"/>
      </c:scatterChart>
      <c:valAx>
        <c:axId val="182759424"/>
        <c:scaling>
          <c:orientation val="minMax"/>
          <c:max val="40000000"/>
        </c:scaling>
        <c:delete val="0"/>
        <c:axPos val="b"/>
        <c:title>
          <c:tx>
            <c:rich>
              <a:bodyPr/>
              <a:lstStyle/>
              <a:p>
                <a:pPr>
                  <a:defRPr baseline="0">
                    <a:latin typeface="Arial" pitchFamily="34" charset="0"/>
                  </a:defRPr>
                </a:pPr>
                <a:endParaRPr lang="en-ZA" baseline="0" dirty="0">
                  <a:latin typeface="Arial" pitchFamily="34" charset="0"/>
                </a:endParaRPr>
              </a:p>
              <a:p>
                <a:pPr>
                  <a:defRPr baseline="0">
                    <a:latin typeface="Arial" pitchFamily="34" charset="0"/>
                  </a:defRPr>
                </a:pPr>
                <a:r>
                  <a:rPr lang="en-ZA" baseline="0" dirty="0">
                    <a:latin typeface="Arial" pitchFamily="34" charset="0"/>
                  </a:rPr>
                  <a:t>Cumulative World Land Transport Network Distance, km</a:t>
                </a:r>
              </a:p>
            </c:rich>
          </c:tx>
          <c:overlay val="0"/>
        </c:title>
        <c:numFmt formatCode="0.0E+0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218718208"/>
        <c:crosses val="autoZero"/>
        <c:crossBetween val="midCat"/>
      </c:valAx>
      <c:valAx>
        <c:axId val="218718208"/>
        <c:scaling>
          <c:orientation val="minMax"/>
          <c:max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latin typeface="Arial" pitchFamily="34" charset="0"/>
                  </a:defRPr>
                </a:pPr>
                <a:r>
                  <a:rPr lang="en-ZA" baseline="0">
                    <a:latin typeface="Arial" pitchFamily="34" charset="0"/>
                  </a:rPr>
                  <a:t>Axle Load, tonnes</a:t>
                </a:r>
              </a:p>
              <a:p>
                <a:pPr>
                  <a:defRPr baseline="0">
                    <a:latin typeface="Arial" pitchFamily="34" charset="0"/>
                  </a:defRPr>
                </a:pPr>
                <a:endParaRPr lang="en-ZA" baseline="0">
                  <a:latin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82759424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'HS growth'!$B$19:$B$36</c:f>
              <c:strCache>
                <c:ptCount val="18"/>
                <c:pt idx="0">
                  <c:v>United States</c:v>
                </c:pt>
                <c:pt idx="1">
                  <c:v>Austria</c:v>
                </c:pt>
                <c:pt idx="2">
                  <c:v>Taiwan</c:v>
                </c:pt>
                <c:pt idx="3">
                  <c:v>Germany</c:v>
                </c:pt>
                <c:pt idx="4">
                  <c:v>Sweden</c:v>
                </c:pt>
                <c:pt idx="5">
                  <c:v>Belgium</c:v>
                </c:pt>
                <c:pt idx="6">
                  <c:v>United Kingdom</c:v>
                </c:pt>
                <c:pt idx="7">
                  <c:v>Japan</c:v>
                </c:pt>
                <c:pt idx="8">
                  <c:v>France</c:v>
                </c:pt>
                <c:pt idx="9">
                  <c:v>Italy</c:v>
                </c:pt>
                <c:pt idx="10">
                  <c:v>South Korea</c:v>
                </c:pt>
                <c:pt idx="11">
                  <c:v>Spain</c:v>
                </c:pt>
                <c:pt idx="12">
                  <c:v>Portugal</c:v>
                </c:pt>
                <c:pt idx="13">
                  <c:v>Poland</c:v>
                </c:pt>
                <c:pt idx="14">
                  <c:v>Russia</c:v>
                </c:pt>
                <c:pt idx="15">
                  <c:v>Turkey</c:v>
                </c:pt>
                <c:pt idx="16">
                  <c:v>China</c:v>
                </c:pt>
                <c:pt idx="17">
                  <c:v>Uzbekistan</c:v>
                </c:pt>
              </c:strCache>
            </c:strRef>
          </c:cat>
          <c:val>
            <c:numRef>
              <c:f>'HS growth'!$C$19:$C$36</c:f>
              <c:numCache>
                <c:formatCode>General</c:formatCode>
                <c:ptCount val="18"/>
                <c:pt idx="0">
                  <c:v>56116</c:v>
                </c:pt>
                <c:pt idx="1">
                  <c:v>48194</c:v>
                </c:pt>
                <c:pt idx="2">
                  <c:v>47800</c:v>
                </c:pt>
                <c:pt idx="3">
                  <c:v>47377</c:v>
                </c:pt>
                <c:pt idx="4">
                  <c:v>46704</c:v>
                </c:pt>
                <c:pt idx="5">
                  <c:v>44093</c:v>
                </c:pt>
                <c:pt idx="6">
                  <c:v>41801</c:v>
                </c:pt>
                <c:pt idx="7">
                  <c:v>40763</c:v>
                </c:pt>
                <c:pt idx="8">
                  <c:v>39361</c:v>
                </c:pt>
                <c:pt idx="9">
                  <c:v>36030</c:v>
                </c:pt>
                <c:pt idx="10">
                  <c:v>34549</c:v>
                </c:pt>
                <c:pt idx="11">
                  <c:v>34527</c:v>
                </c:pt>
                <c:pt idx="12">
                  <c:v>29213</c:v>
                </c:pt>
                <c:pt idx="13">
                  <c:v>26261</c:v>
                </c:pt>
                <c:pt idx="14">
                  <c:v>24451</c:v>
                </c:pt>
                <c:pt idx="15">
                  <c:v>20008</c:v>
                </c:pt>
                <c:pt idx="16">
                  <c:v>14450</c:v>
                </c:pt>
                <c:pt idx="17">
                  <c:v>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D-4FE5-B0BB-700F491F3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1248"/>
        <c:axId val="117782784"/>
      </c:barChart>
      <c:catAx>
        <c:axId val="11778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17782784"/>
        <c:crosses val="autoZero"/>
        <c:auto val="1"/>
        <c:lblAlgn val="ctr"/>
        <c:lblOffset val="100"/>
        <c:noMultiLvlLbl val="0"/>
      </c:catAx>
      <c:valAx>
        <c:axId val="117782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>
                    <a:latin typeface="Arial" pitchFamily="34" charset="0"/>
                  </a:rPr>
                  <a:t>GDP per capita, US$1000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1778124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'HS growth'!$C$2</c:f>
              <c:strCache>
                <c:ptCount val="1"/>
                <c:pt idx="0">
                  <c:v>High Speed Rail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marker>
            <c:symbol val="none"/>
          </c:marker>
          <c:xVal>
            <c:numRef>
              <c:f>'HS growth'!$B$3:$B$8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xVal>
          <c:yVal>
            <c:numRef>
              <c:f>'HS growth'!$C$3:$C$8</c:f>
              <c:numCache>
                <c:formatCode>General</c:formatCode>
                <c:ptCount val="6"/>
                <c:pt idx="0">
                  <c:v>435</c:v>
                </c:pt>
                <c:pt idx="1">
                  <c:v>559</c:v>
                </c:pt>
                <c:pt idx="2">
                  <c:v>895</c:v>
                </c:pt>
                <c:pt idx="3">
                  <c:v>1185</c:v>
                </c:pt>
                <c:pt idx="4">
                  <c:v>1470</c:v>
                </c:pt>
                <c:pt idx="5">
                  <c:v>2070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4B-437A-86E8-36541042635F}"/>
            </c:ext>
          </c:extLst>
        </c:ser>
        <c:ser>
          <c:idx val="1"/>
          <c:order val="1"/>
          <c:tx>
            <c:strRef>
              <c:f>'HS growth'!$D$2</c:f>
              <c:strCache>
                <c:ptCount val="1"/>
                <c:pt idx="0">
                  <c:v>Airlines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'HS growth'!$B$3:$B$8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xVal>
          <c:yVal>
            <c:numRef>
              <c:f>'HS growth'!$D$3:$D$8</c:f>
              <c:numCache>
                <c:formatCode>General</c:formatCode>
                <c:ptCount val="6"/>
                <c:pt idx="0">
                  <c:v>1674</c:v>
                </c:pt>
                <c:pt idx="1">
                  <c:v>1970</c:v>
                </c:pt>
                <c:pt idx="2">
                  <c:v>2628</c:v>
                </c:pt>
                <c:pt idx="3">
                  <c:v>2894</c:v>
                </c:pt>
                <c:pt idx="4">
                  <c:v>3218</c:v>
                </c:pt>
                <c:pt idx="5">
                  <c:v>3650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4B-437A-86E8-365410426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03648"/>
        <c:axId val="117809920"/>
      </c:scatterChart>
      <c:valAx>
        <c:axId val="117803648"/>
        <c:scaling>
          <c:orientation val="minMax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baseline="0">
                    <a:latin typeface="Arial" pitchFamily="34" charset="0"/>
                  </a:defRPr>
                </a:pPr>
                <a:r>
                  <a:rPr lang="en-US" baseline="0">
                    <a:latin typeface="Arial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17809920"/>
        <c:crosses val="autoZero"/>
        <c:crossBetween val="midCat"/>
      </c:valAx>
      <c:valAx>
        <c:axId val="117809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latin typeface="Arial" pitchFamily="34" charset="0"/>
                  </a:defRPr>
                </a:pPr>
                <a:r>
                  <a:rPr lang="en-ZA" baseline="0">
                    <a:latin typeface="Arial" pitchFamily="34" charset="0"/>
                  </a:rPr>
                  <a:t>Annual passengers worldwide, billions</a:t>
                </a:r>
              </a:p>
              <a:p>
                <a:pPr>
                  <a:defRPr baseline="0">
                    <a:latin typeface="Arial" pitchFamily="34" charset="0"/>
                  </a:defRPr>
                </a:pPr>
                <a:endParaRPr lang="en-ZA" baseline="0">
                  <a:latin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17803648"/>
        <c:crosses val="autoZero"/>
        <c:crossBetween val="midCat"/>
        <c:dispUnits>
          <c:builtInUnit val="thousands"/>
        </c:dispUnits>
      </c:valAx>
      <c:spPr>
        <a:noFill/>
      </c:spPr>
    </c:plotArea>
    <c:legend>
      <c:legendPos val="l"/>
      <c:layout>
        <c:manualLayout>
          <c:xMode val="edge"/>
          <c:yMode val="edge"/>
          <c:x val="0.21623737373737401"/>
          <c:y val="6.1857956080608935E-2"/>
          <c:w val="0.37703282828282858"/>
          <c:h val="0.15799285505978439"/>
        </c:manualLayout>
      </c:layout>
      <c:overlay val="1"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'Lift-drag'!$B$3:$B$7</c:f>
              <c:strCache>
                <c:ptCount val="5"/>
                <c:pt idx="0">
                  <c:v>Freight rail</c:v>
                </c:pt>
                <c:pt idx="1">
                  <c:v>Container ship</c:v>
                </c:pt>
                <c:pt idx="2">
                  <c:v>Inductrack</c:v>
                </c:pt>
                <c:pt idx="3">
                  <c:v>US Class 8 tractor-trailer</c:v>
                </c:pt>
                <c:pt idx="4">
                  <c:v>Airbus A380-100</c:v>
                </c:pt>
              </c:strCache>
            </c:strRef>
          </c:cat>
          <c:val>
            <c:numRef>
              <c:f>'Lift-drag'!$C$3:$C$7</c:f>
              <c:numCache>
                <c:formatCode>General</c:formatCode>
                <c:ptCount val="5"/>
                <c:pt idx="0">
                  <c:v>1000</c:v>
                </c:pt>
                <c:pt idx="1">
                  <c:v>386</c:v>
                </c:pt>
                <c:pt idx="2">
                  <c:v>200</c:v>
                </c:pt>
                <c:pt idx="3">
                  <c:v>49.5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0-4F04-96F9-A16100304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23904"/>
        <c:axId val="116538752"/>
      </c:barChart>
      <c:catAx>
        <c:axId val="1161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16538752"/>
        <c:crosses val="autoZero"/>
        <c:auto val="1"/>
        <c:lblAlgn val="ctr"/>
        <c:lblOffset val="100"/>
        <c:noMultiLvlLbl val="0"/>
      </c:catAx>
      <c:valAx>
        <c:axId val="116538752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latin typeface="Arial" pitchFamily="34" charset="0"/>
                  </a:defRPr>
                </a:pPr>
                <a:r>
                  <a:rPr lang="en-ZA" baseline="0">
                    <a:latin typeface="Arial" pitchFamily="34" charset="0"/>
                  </a:rPr>
                  <a:t>Lift / Drag Ratio</a:t>
                </a:r>
              </a:p>
              <a:p>
                <a:pPr>
                  <a:defRPr baseline="0">
                    <a:latin typeface="Arial" pitchFamily="34" charset="0"/>
                  </a:defRPr>
                </a:pPr>
                <a:endParaRPr lang="en-ZA" baseline="0">
                  <a:latin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116123904"/>
        <c:crosses val="autoZero"/>
        <c:crossBetween val="between"/>
        <c:majorUnit val="2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229600" cy="457200"/>
          </a:xfrm>
        </p:spPr>
        <p:txBody>
          <a:bodyPr>
            <a:normAutofit/>
          </a:bodyPr>
          <a:lstStyle>
            <a:lvl1pPr algn="l">
              <a:defRPr sz="2000" b="1" i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3096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5023-D3EB-4A43-8873-6353E8CAD854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5B93-548B-44C6-AA90-9686B711291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3A3E-B534-4A13-A24B-4AB4CA93BB83}" type="datetimeFigureOut">
              <a:rPr lang="en-ZA" smtClean="0"/>
              <a:pPr/>
              <a:t>2017/07/20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0BEA-2782-447F-BBC0-C0ABC1F7D74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30739570" TargetMode="External"/><Relationship Id="rId13" Type="http://schemas.openxmlformats.org/officeDocument/2006/relationships/hyperlink" Target="https://commons.wikimedia.org/w/index.php?curid=26572319" TargetMode="External"/><Relationship Id="rId18" Type="http://schemas.openxmlformats.org/officeDocument/2006/relationships/hyperlink" Target="https://commons.wikimedia.org/w/index.php?curid=33819906" TargetMode="External"/><Relationship Id="rId3" Type="http://schemas.openxmlformats.org/officeDocument/2006/relationships/hyperlink" Target="https://commons.wikimedia.org/w/index.php?curid=11342686" TargetMode="External"/><Relationship Id="rId21" Type="http://schemas.openxmlformats.org/officeDocument/2006/relationships/hyperlink" Target="https://commons.wikimedia.org/w/index.php?curid=2932033" TargetMode="External"/><Relationship Id="rId7" Type="http://schemas.openxmlformats.org/officeDocument/2006/relationships/hyperlink" Target="https://commons.wikimedia.org/w/index.php?curid=1675733" TargetMode="External"/><Relationship Id="rId12" Type="http://schemas.openxmlformats.org/officeDocument/2006/relationships/hyperlink" Target="https://commons.wikimedia.org/w/index.php?curid=27709809" TargetMode="External"/><Relationship Id="rId17" Type="http://schemas.openxmlformats.org/officeDocument/2006/relationships/hyperlink" Target="https://commons.wikimedia.org/w/index.php?curid=16071007" TargetMode="External"/><Relationship Id="rId2" Type="http://schemas.openxmlformats.org/officeDocument/2006/relationships/hyperlink" Target="https://commons.wikimedia.org/w/index.php?curid=56233674" TargetMode="External"/><Relationship Id="rId16" Type="http://schemas.openxmlformats.org/officeDocument/2006/relationships/hyperlink" Target="https://commons.wikimedia.org/w/index.php?curid=400148" TargetMode="External"/><Relationship Id="rId20" Type="http://schemas.openxmlformats.org/officeDocument/2006/relationships/hyperlink" Target="https://commons.wikimedia.org/w/index.php?curid=50731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18372888" TargetMode="External"/><Relationship Id="rId11" Type="http://schemas.openxmlformats.org/officeDocument/2006/relationships/hyperlink" Target="https://commons.wikimedia.org/w/index.php?curid=14897092" TargetMode="External"/><Relationship Id="rId24" Type="http://schemas.openxmlformats.org/officeDocument/2006/relationships/hyperlink" Target="https://commons.wikimedia.org/w/index.php?curid=48930525" TargetMode="External"/><Relationship Id="rId5" Type="http://schemas.openxmlformats.org/officeDocument/2006/relationships/hyperlink" Target="https://commons.wikimedia.org/w/index.php?curid=2268675" TargetMode="External"/><Relationship Id="rId15" Type="http://schemas.openxmlformats.org/officeDocument/2006/relationships/hyperlink" Target="https://commons.wikimedia.org/w/index.php?curid=55002361" TargetMode="External"/><Relationship Id="rId23" Type="http://schemas.openxmlformats.org/officeDocument/2006/relationships/hyperlink" Target="https://commons.wikimedia.org/w/index.php?curid=11680529" TargetMode="External"/><Relationship Id="rId10" Type="http://schemas.openxmlformats.org/officeDocument/2006/relationships/hyperlink" Target="https://commons.wikimedia.org/w/index.php?curid=14492814" TargetMode="External"/><Relationship Id="rId19" Type="http://schemas.openxmlformats.org/officeDocument/2006/relationships/hyperlink" Target="https://www.networkrailmediacentre.co.uk/resources/sar-phosphate-train" TargetMode="External"/><Relationship Id="rId4" Type="http://schemas.openxmlformats.org/officeDocument/2006/relationships/hyperlink" Target="https://commons.wikimedia.org/w/index.php?curid=45573" TargetMode="External"/><Relationship Id="rId9" Type="http://schemas.openxmlformats.org/officeDocument/2006/relationships/hyperlink" Target="https://commons.wikimedia.org/w/index.php?curid=250799" TargetMode="External"/><Relationship Id="rId14" Type="http://schemas.openxmlformats.org/officeDocument/2006/relationships/hyperlink" Target="https://commons.wikimedia.org/w/index.php?curid=409349" TargetMode="External"/><Relationship Id="rId22" Type="http://schemas.openxmlformats.org/officeDocument/2006/relationships/hyperlink" Target="http://www.todayonline.com/singapore/singapore-night-350-km-above-eart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3678"/>
            <a:ext cx="9144000" cy="2664296"/>
          </a:xfrm>
        </p:spPr>
        <p:txBody>
          <a:bodyPr>
            <a:normAutofit fontScale="90000"/>
          </a:bodyPr>
          <a:lstStyle/>
          <a:p>
            <a: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Rail's three genetic technologies</a:t>
            </a:r>
            <a:b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future-proof freight and passenger positioning</a:t>
            </a:r>
            <a:b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b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DR. DAVE VAN DER MEULEN</a:t>
            </a:r>
            <a:br>
              <a:rPr lang="en-ZA" sz="2000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Managing Member</a:t>
            </a:r>
            <a:br>
              <a:rPr lang="en-ZA" sz="2800" i="0" dirty="0"/>
            </a:br>
            <a:br>
              <a:rPr lang="en-ZA" sz="2800" dirty="0"/>
            </a:br>
            <a:endParaRPr lang="en-ZA" sz="28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63584" y="319126"/>
            <a:ext cx="2216832" cy="133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outh_african-fla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09256" y="4247802"/>
            <a:ext cx="7254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40000" y="378000"/>
            <a:ext cx="3325812" cy="247650"/>
            <a:chOff x="384" y="1296"/>
            <a:chExt cx="2095" cy="156"/>
          </a:xfrm>
        </p:grpSpPr>
        <p:sp>
          <p:nvSpPr>
            <p:cNvPr id="12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8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" name="Picture 7" descr="1024px-MTR_Hong_Kong_station_Causeway_Bay +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66800" y="1512000"/>
            <a:ext cx="2520000" cy="141701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229600" cy="457200"/>
          </a:xfrm>
        </p:spPr>
        <p:txBody>
          <a:bodyPr/>
          <a:lstStyle/>
          <a:p>
            <a:r>
              <a:rPr lang="en-ZA" dirty="0"/>
              <a:t>Coupling</a:t>
            </a:r>
            <a:r>
              <a:rPr lang="en-ZA" dirty="0">
                <a:latin typeface="Calibri"/>
              </a:rPr>
              <a:t>—</a:t>
            </a:r>
            <a:r>
              <a:rPr lang="en-ZA" dirty="0"/>
              <a:t>reduces average headway to increase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3096000"/>
          </a:xfrm>
        </p:spPr>
        <p:txBody>
          <a:bodyPr>
            <a:normAutofit/>
          </a:bodyPr>
          <a:lstStyle/>
          <a:p>
            <a:r>
              <a:rPr lang="en-ZA" sz="2000" b="0" dirty="0">
                <a:latin typeface="Arial" pitchFamily="34" charset="0"/>
                <a:cs typeface="Arial" pitchFamily="34" charset="0"/>
              </a:rPr>
              <a:t>Consider a heavy metro with</a:t>
            </a:r>
            <a:br>
              <a:rPr lang="en-ZA" sz="2000" b="0" dirty="0">
                <a:latin typeface="Arial" pitchFamily="34" charset="0"/>
                <a:cs typeface="Arial" pitchFamily="34" charset="0"/>
              </a:rPr>
            </a:br>
            <a:r>
              <a:rPr lang="en-ZA" sz="2000" b="0" dirty="0">
                <a:latin typeface="Arial" pitchFamily="34" charset="0"/>
                <a:cs typeface="Arial" pitchFamily="34" charset="0"/>
              </a:rPr>
              <a:t>10-car trains at 2-minute headway:</a:t>
            </a:r>
          </a:p>
          <a:p>
            <a:r>
              <a:rPr lang="en-ZA" b="0" dirty="0"/>
              <a:t>Mean car headway = 2 x 60/10 = 12 seconds</a:t>
            </a:r>
          </a:p>
          <a:p>
            <a:r>
              <a:rPr lang="en-ZA" b="0" dirty="0"/>
              <a:t>Line capacity = 200 passengers/car </a:t>
            </a:r>
            <a:br>
              <a:rPr lang="en-ZA" b="0" dirty="0"/>
            </a:br>
            <a:r>
              <a:rPr lang="en-ZA" b="0" dirty="0"/>
              <a:t>x 10 cars x 30 trains/hour </a:t>
            </a:r>
            <a:br>
              <a:rPr lang="en-ZA" b="0" dirty="0"/>
            </a:br>
            <a:r>
              <a:rPr lang="en-ZA" b="0" dirty="0"/>
              <a:t>= 60 000 passengers/hour/direction </a:t>
            </a:r>
            <a:br>
              <a:rPr lang="en-ZA" b="0" dirty="0"/>
            </a:br>
            <a:r>
              <a:rPr lang="en-ZA" b="0" dirty="0"/>
              <a:t>or 16 passengers/second/direction</a:t>
            </a:r>
          </a:p>
          <a:p>
            <a:r>
              <a:rPr lang="en-ZA" b="0" dirty="0">
                <a:solidFill>
                  <a:srgbClr val="FF0000"/>
                </a:solidFill>
              </a:rPr>
              <a:t>Autonomous on-demand personal transportation </a:t>
            </a:r>
            <a:br>
              <a:rPr lang="en-ZA" b="0" dirty="0">
                <a:solidFill>
                  <a:srgbClr val="FF0000"/>
                </a:solidFill>
              </a:rPr>
            </a:br>
            <a:r>
              <a:rPr lang="en-ZA" b="0" dirty="0">
                <a:solidFill>
                  <a:srgbClr val="FF0000"/>
                </a:solidFill>
              </a:rPr>
              <a:t>must succeed within this frame of reference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LEVERAGING RAIL’S GENETIC TECHNOLOGIES</a:t>
            </a:r>
          </a:p>
          <a:p>
            <a:pPr eaLnBrk="0" hangingPunct="0"/>
            <a:endParaRPr lang="en-US" dirty="0"/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Image: Causeway Bay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442931 Singapore by night +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ln>
                  <a:solidFill>
                    <a:schemeClr val="bg1"/>
                  </a:solidFill>
                </a:ln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Transit oriented development is embedded in good practice</a:t>
            </a:r>
          </a:p>
        </p:txBody>
      </p:sp>
      <p:pic>
        <p:nvPicPr>
          <p:cNvPr id="7" name="Picture 6" descr="singaporemetro 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3543313"/>
            <a:ext cx="2843808" cy="1598746"/>
          </a:xfrm>
          <a:prstGeom prst="rect">
            <a:avLst/>
          </a:prstGeom>
        </p:spPr>
      </p:pic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r>
              <a:rPr lang="en-ZA" sz="1400" dirty="0">
                <a:solidFill>
                  <a:schemeClr val="bg1">
                    <a:lumMod val="50000"/>
                  </a:schemeClr>
                </a:solidFill>
              </a:rPr>
              <a:t>				Image: Singapore satellite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662113" y="3181392"/>
            <a:ext cx="212260" cy="936103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40000" y="378000"/>
            <a:ext cx="3784600" cy="247650"/>
            <a:chOff x="384" y="1296"/>
            <a:chExt cx="2384" cy="156"/>
          </a:xfrm>
        </p:grpSpPr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29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0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1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24000"/>
            <a:ext cx="8229600" cy="367200"/>
            <a:chOff x="619943" y="324000"/>
            <a:chExt cx="8229600" cy="3672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619943" y="324000"/>
              <a:ext cx="8229600" cy="3672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>
              <a:glow rad="101600">
                <a:schemeClr val="accent6">
                  <a:lumMod val="60000"/>
                  <a:lumOff val="40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19944" y="324000"/>
              <a:ext cx="8064896" cy="3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/>
              <a:r>
                <a:rPr lang="en-US" b="1" i="1" dirty="0">
                  <a:ln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glow rad="101600">
                      <a:schemeClr val="accent6">
                        <a:lumMod val="60000"/>
                        <a:lumOff val="40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RAIL’S DEFENCES</a:t>
              </a:r>
            </a:p>
            <a:p>
              <a:pPr eaLnBrk="0" hangingPunct="0"/>
              <a:endParaRPr lang="en-US" dirty="0"/>
            </a:p>
          </p:txBody>
        </p:sp>
      </p:grp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40000" y="378000"/>
            <a:ext cx="4090987" cy="247650"/>
            <a:chOff x="384" y="1296"/>
            <a:chExt cx="2577" cy="156"/>
          </a:xfrm>
        </p:grpSpPr>
        <p:sp>
          <p:nvSpPr>
            <p:cNvPr id="19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31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32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33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3" name="Chart 12"/>
          <p:cNvGraphicFramePr/>
          <p:nvPr/>
        </p:nvGraphicFramePr>
        <p:xfrm>
          <a:off x="323528" y="1512000"/>
          <a:ext cx="8496944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229600" cy="457200"/>
          </a:xfrm>
        </p:spPr>
        <p:txBody>
          <a:bodyPr>
            <a:normAutofit/>
          </a:bodyPr>
          <a:lstStyle/>
          <a:p>
            <a:r>
              <a:rPr lang="en-ZA" dirty="0"/>
              <a:t>Man has used the wheel for millennia to achieve high lift / drag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DEFENCES</a:t>
            </a:r>
          </a:p>
          <a:p>
            <a:pPr eaLnBrk="0" hangingPunct="0"/>
            <a:endParaRPr lang="en-US" dirty="0"/>
          </a:p>
        </p:txBody>
      </p:sp>
      <p:pic>
        <p:nvPicPr>
          <p:cNvPr id="10" name="Picture 9" descr="BNSF Heavy Haul 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1648800"/>
            <a:ext cx="1283168" cy="72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1" name="Picture 10" descr="Hyperloop +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16529" y="2931870"/>
            <a:ext cx="1283168" cy="72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2" name="Picture 11" descr="Kenworth_W900_semi_in_red +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08893" y="3363837"/>
            <a:ext cx="1283168" cy="72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4" name="Picture 13" descr="A6-EDY_A380_Emirates_31_jan_2013_jfk_(8442269364)_(cropped) +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01256" y="3435926"/>
            <a:ext cx="1283168" cy="72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Images: Powder River Basin, author’s own work; Cosco Guangzhou; Hyperloop; Class 8 Kenworth; A6-EDY A380 Emirates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512000"/>
            <a:ext cx="8229600" cy="3096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8" name="Picture 17" descr="1024px-Cosco_Guangzhou_p05_approaching_Port_of_Rotterdam,_Holland_19-Apr-2007 +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6000" y="2466000"/>
            <a:ext cx="1281333" cy="72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540000" y="378000"/>
            <a:ext cx="4551362" cy="247650"/>
            <a:chOff x="384" y="1296"/>
            <a:chExt cx="2867" cy="156"/>
          </a:xfrm>
        </p:grpSpPr>
        <p:sp>
          <p:nvSpPr>
            <p:cNvPr id="19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31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32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33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34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35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36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229600" cy="457200"/>
          </a:xfrm>
        </p:spPr>
        <p:txBody>
          <a:bodyPr/>
          <a:lstStyle/>
          <a:p>
            <a:r>
              <a:rPr lang="en-ZA" dirty="0"/>
              <a:t>Rail’s scalability exceeds all other modes, some do not scale at all</a:t>
            </a:r>
          </a:p>
        </p:txBody>
      </p:sp>
      <p:pic>
        <p:nvPicPr>
          <p:cNvPr id="9" name="Content Placeholder 8" descr="Lower_Mississippi_barge +.jpg"/>
          <p:cNvPicPr preferRelativeResize="0"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060000"/>
            <a:ext cx="4100400" cy="15480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1" name="Picture 10" descr="Road_Train_Australia ++.jpg"/>
          <p:cNvPicPr preferRelativeResize="0"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1512000"/>
            <a:ext cx="4100400" cy="1548000"/>
          </a:xfrm>
          <a:prstGeom prst="rect">
            <a:avLst/>
          </a:prstGeom>
        </p:spPr>
      </p:pic>
      <p:pic>
        <p:nvPicPr>
          <p:cNvPr id="6" name="Picture 5" descr="Record aerial photo + enhan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8800" y="1512000"/>
            <a:ext cx="4128000" cy="3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66871" y="2752223"/>
            <a:ext cx="7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 Narrow" pitchFamily="34" charset="0"/>
              </a:rPr>
              <a:t>4 Trailers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300223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Narrow" pitchFamily="34" charset="0"/>
              </a:rPr>
              <a:t>Maximum 42 barges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9553" y="4300223"/>
            <a:ext cx="10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 Narrow" pitchFamily="34" charset="0"/>
              </a:rPr>
              <a:t>660 Wagons</a:t>
            </a: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Images: Northern Territory 2AB-quad road train; World record train, author’s photo album; Lower Mississippi barge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DEFENCES</a:t>
            </a: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6"/>
          <p:cNvGrpSpPr>
            <a:grpSpLocks/>
          </p:cNvGrpSpPr>
          <p:nvPr/>
        </p:nvGrpSpPr>
        <p:grpSpPr bwMode="auto">
          <a:xfrm>
            <a:off x="540000" y="378000"/>
            <a:ext cx="4857750" cy="247650"/>
            <a:chOff x="384" y="1296"/>
            <a:chExt cx="3060" cy="156"/>
          </a:xfrm>
        </p:grpSpPr>
        <p:sp>
          <p:nvSpPr>
            <p:cNvPr id="99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8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9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1" name="AutoShape 31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2" name="AutoShape 32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" name="AutoShape 33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" name="AutoShape 34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" name="AutoShape 35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" name="AutoShape 36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" name="AutoShape 37"/>
            <p:cNvSpPr>
              <a:spLocks noChangeAspect="1" noChangeArrowheads="1"/>
            </p:cNvSpPr>
            <p:nvPr/>
          </p:nvSpPr>
          <p:spPr bwMode="auto">
            <a:xfrm>
              <a:off x="327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8" name="AutoShape 38"/>
            <p:cNvSpPr>
              <a:spLocks noChangeAspect="1" noChangeArrowheads="1"/>
            </p:cNvSpPr>
            <p:nvPr/>
          </p:nvSpPr>
          <p:spPr bwMode="auto">
            <a:xfrm>
              <a:off x="337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Passenger throughput exceeds all other land transport modes</a:t>
            </a:r>
          </a:p>
        </p:txBody>
      </p:sp>
      <p:pic>
        <p:nvPicPr>
          <p:cNvPr id="83" name="Content Placeholder 82" descr="highways +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12000"/>
            <a:ext cx="1944000" cy="1078183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grpSp>
        <p:nvGrpSpPr>
          <p:cNvPr id="116" name="Group 115"/>
          <p:cNvGrpSpPr/>
          <p:nvPr/>
        </p:nvGrpSpPr>
        <p:grpSpPr>
          <a:xfrm>
            <a:off x="457200" y="3813440"/>
            <a:ext cx="8229600" cy="115213"/>
            <a:chOff x="457200" y="3813440"/>
            <a:chExt cx="8229600" cy="115213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457200" y="3813440"/>
              <a:ext cx="1371600" cy="115213"/>
              <a:chOff x="1259632" y="3075806"/>
              <a:chExt cx="3600368" cy="144016"/>
            </a:xfrm>
            <a:solidFill>
              <a:schemeClr val="bg1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828800" y="3813440"/>
              <a:ext cx="1371600" cy="115213"/>
              <a:chOff x="1259632" y="3075806"/>
              <a:chExt cx="3600368" cy="144016"/>
            </a:xfrm>
            <a:solidFill>
              <a:schemeClr val="tx1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572000" y="3813440"/>
              <a:ext cx="1371600" cy="115213"/>
              <a:chOff x="1259632" y="3075806"/>
              <a:chExt cx="3600368" cy="144016"/>
            </a:xfrm>
            <a:solidFill>
              <a:schemeClr val="tx1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5943600" y="3813440"/>
              <a:ext cx="1371600" cy="115213"/>
              <a:chOff x="1259632" y="3075806"/>
              <a:chExt cx="3600368" cy="144016"/>
            </a:xfrm>
            <a:solidFill>
              <a:schemeClr val="bg1"/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200400" y="3813440"/>
              <a:ext cx="1371600" cy="115213"/>
              <a:chOff x="1259632" y="3075806"/>
              <a:chExt cx="3600368" cy="144016"/>
            </a:xfrm>
            <a:solidFill>
              <a:schemeClr val="bg1"/>
            </a:solidFill>
          </p:grpSpPr>
          <p:sp>
            <p:nvSpPr>
              <p:cNvPr id="49" name="Rectangle 48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7315200" y="3813440"/>
              <a:ext cx="1371600" cy="115213"/>
              <a:chOff x="1259632" y="3075806"/>
              <a:chExt cx="3600368" cy="144016"/>
            </a:xfrm>
            <a:solidFill>
              <a:schemeClr val="tx1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" y="3975938"/>
            <a:ext cx="8229600" cy="276999"/>
            <a:chOff x="457200" y="3975938"/>
            <a:chExt cx="8229600" cy="276999"/>
          </a:xfrm>
        </p:grpSpPr>
        <p:sp>
          <p:nvSpPr>
            <p:cNvPr id="71" name="TextBox 70"/>
            <p:cNvSpPr txBox="1"/>
            <p:nvPr/>
          </p:nvSpPr>
          <p:spPr>
            <a:xfrm>
              <a:off x="457200" y="397593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75656" y="3975938"/>
              <a:ext cx="75214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10 000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43808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20 000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11960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30 000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80112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40 000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948264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50 000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81479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60 000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483768" y="4300223"/>
            <a:ext cx="4176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Passengers per hour per direction</a:t>
            </a:r>
          </a:p>
        </p:txBody>
      </p:sp>
      <p:pic>
        <p:nvPicPr>
          <p:cNvPr id="85" name="Picture 84" descr="Machine_gun_M2_1 [work of the US Federal Government, image in public domain] 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2400" y="1512000"/>
            <a:ext cx="1944000" cy="109222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86" name="Picture 85" descr="E5 series +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7600" y="1512000"/>
            <a:ext cx="1944000" cy="109350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cxnSp>
        <p:nvCxnSpPr>
          <p:cNvPr id="88" name="Straight Arrow Connector 87"/>
          <p:cNvCxnSpPr/>
          <p:nvPr/>
        </p:nvCxnSpPr>
        <p:spPr>
          <a:xfrm>
            <a:off x="1429200" y="2590183"/>
            <a:ext cx="694528" cy="1205703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915816" y="2604226"/>
            <a:ext cx="608584" cy="1191660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635896" y="2605501"/>
            <a:ext cx="1983704" cy="1190385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714800" y="2605024"/>
            <a:ext cx="961656" cy="1190862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1280px-Woodleigh_MRT_Station +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42800" y="1512000"/>
            <a:ext cx="1944000" cy="109302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112" name="TextBox 111"/>
          <p:cNvSpPr txBox="1"/>
          <p:nvPr/>
        </p:nvSpPr>
        <p:spPr>
          <a:xfrm>
            <a:off x="5155371" y="2297724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High speed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16289" y="2282406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 Narrow" pitchFamily="34" charset="0"/>
              </a:rPr>
              <a:t>Road in metro tunnels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683465" y="2296449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Browning machine gun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204084" y="2297247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Heavy metro</a:t>
            </a:r>
          </a:p>
        </p:txBody>
      </p:sp>
      <p:sp>
        <p:nvSpPr>
          <p:cNvPr id="11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DEFENCES</a:t>
            </a:r>
          </a:p>
          <a:p>
            <a:pPr eaLnBrk="0" hangingPunct="0"/>
            <a:endParaRPr lang="en-US" dirty="0"/>
          </a:p>
        </p:txBody>
      </p:sp>
      <p:sp>
        <p:nvSpPr>
          <p:cNvPr id="94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Images: www.thefutureoftransportconference.com/; Machine_gun_M2_1; E5 series; Platform screen doors; Northern Line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6"/>
          <p:cNvGrpSpPr>
            <a:grpSpLocks/>
          </p:cNvGrpSpPr>
          <p:nvPr/>
        </p:nvGrpSpPr>
        <p:grpSpPr bwMode="auto">
          <a:xfrm>
            <a:off x="540000" y="378000"/>
            <a:ext cx="5316537" cy="247650"/>
            <a:chOff x="384" y="1296"/>
            <a:chExt cx="3349" cy="156"/>
          </a:xfrm>
        </p:grpSpPr>
        <p:sp>
          <p:nvSpPr>
            <p:cNvPr id="99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7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8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9" name="AutoShape 31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" name="AutoShape 32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1" name="AutoShape 33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2" name="AutoShape 34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" name="AutoShape 35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" name="AutoShape 36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" name="AutoShape 37"/>
            <p:cNvSpPr>
              <a:spLocks noChangeAspect="1" noChangeArrowheads="1"/>
            </p:cNvSpPr>
            <p:nvPr/>
          </p:nvSpPr>
          <p:spPr bwMode="auto">
            <a:xfrm>
              <a:off x="327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" name="AutoShape 38"/>
            <p:cNvSpPr>
              <a:spLocks noChangeAspect="1" noChangeArrowheads="1"/>
            </p:cNvSpPr>
            <p:nvPr/>
          </p:nvSpPr>
          <p:spPr bwMode="auto">
            <a:xfrm>
              <a:off x="3471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" name="AutoShape 39"/>
            <p:cNvSpPr>
              <a:spLocks noChangeAspect="1" noChangeArrowheads="1"/>
            </p:cNvSpPr>
            <p:nvPr/>
          </p:nvSpPr>
          <p:spPr bwMode="auto">
            <a:xfrm>
              <a:off x="366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8" name="AutoShape 40"/>
            <p:cNvSpPr>
              <a:spLocks noChangeAspect="1" noChangeArrowheads="1"/>
            </p:cNvSpPr>
            <p:nvPr/>
          </p:nvSpPr>
          <p:spPr bwMode="auto">
            <a:xfrm>
              <a:off x="337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" name="AutoShape 41"/>
            <p:cNvSpPr>
              <a:spLocks noChangeAspect="1" noChangeArrowheads="1"/>
            </p:cNvSpPr>
            <p:nvPr/>
          </p:nvSpPr>
          <p:spPr bwMode="auto">
            <a:xfrm>
              <a:off x="356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Passenger throughput exceeds all other land transport modes</a:t>
            </a:r>
          </a:p>
        </p:txBody>
      </p:sp>
      <p:pic>
        <p:nvPicPr>
          <p:cNvPr id="83" name="Content Placeholder 82" descr="highways +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12000"/>
            <a:ext cx="1944000" cy="1078183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grpSp>
        <p:nvGrpSpPr>
          <p:cNvPr id="3" name="Group 115"/>
          <p:cNvGrpSpPr/>
          <p:nvPr/>
        </p:nvGrpSpPr>
        <p:grpSpPr>
          <a:xfrm>
            <a:off x="457200" y="3813440"/>
            <a:ext cx="8229600" cy="115213"/>
            <a:chOff x="457200" y="3813440"/>
            <a:chExt cx="8229600" cy="115213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457200" y="3813440"/>
              <a:ext cx="1371600" cy="115213"/>
              <a:chOff x="1259632" y="3075806"/>
              <a:chExt cx="3600368" cy="144016"/>
            </a:xfrm>
            <a:solidFill>
              <a:schemeClr val="bg1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828800" y="3813440"/>
              <a:ext cx="1371600" cy="115213"/>
              <a:chOff x="1259632" y="3075806"/>
              <a:chExt cx="3600368" cy="144016"/>
            </a:xfrm>
            <a:solidFill>
              <a:schemeClr val="tx1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572000" y="3813440"/>
              <a:ext cx="1371600" cy="115213"/>
              <a:chOff x="1259632" y="3075806"/>
              <a:chExt cx="3600368" cy="144016"/>
            </a:xfrm>
            <a:solidFill>
              <a:schemeClr val="tx1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5943600" y="3813440"/>
              <a:ext cx="1371600" cy="115213"/>
              <a:chOff x="1259632" y="3075806"/>
              <a:chExt cx="3600368" cy="144016"/>
            </a:xfrm>
            <a:solidFill>
              <a:schemeClr val="bg1"/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200400" y="3813440"/>
              <a:ext cx="1371600" cy="115213"/>
              <a:chOff x="1259632" y="3075806"/>
              <a:chExt cx="3600368" cy="144016"/>
            </a:xfrm>
            <a:solidFill>
              <a:schemeClr val="bg1"/>
            </a:solidFill>
          </p:grpSpPr>
          <p:sp>
            <p:nvSpPr>
              <p:cNvPr id="49" name="Rectangle 48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7315200" y="3813440"/>
              <a:ext cx="1371600" cy="115213"/>
              <a:chOff x="1259632" y="3075806"/>
              <a:chExt cx="3600368" cy="144016"/>
            </a:xfrm>
            <a:solidFill>
              <a:schemeClr val="tx1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1259632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6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9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3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7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06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42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78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4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500000" y="3075806"/>
                <a:ext cx="360000" cy="144016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0" name="Group 116"/>
          <p:cNvGrpSpPr/>
          <p:nvPr/>
        </p:nvGrpSpPr>
        <p:grpSpPr>
          <a:xfrm>
            <a:off x="457200" y="3975938"/>
            <a:ext cx="8229600" cy="276999"/>
            <a:chOff x="457200" y="3975938"/>
            <a:chExt cx="8229600" cy="276999"/>
          </a:xfrm>
        </p:grpSpPr>
        <p:sp>
          <p:nvSpPr>
            <p:cNvPr id="71" name="TextBox 70"/>
            <p:cNvSpPr txBox="1"/>
            <p:nvPr/>
          </p:nvSpPr>
          <p:spPr>
            <a:xfrm>
              <a:off x="457200" y="397593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75656" y="3975938"/>
              <a:ext cx="75214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10 000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43808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20 000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11960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30 000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80112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40 000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948264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50 000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81479" y="3975938"/>
              <a:ext cx="70532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ZA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60 000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483768" y="4300223"/>
            <a:ext cx="4176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Passengers per hour per direction</a:t>
            </a:r>
          </a:p>
        </p:txBody>
      </p:sp>
      <p:pic>
        <p:nvPicPr>
          <p:cNvPr id="85" name="Picture 84" descr="Machine_gun_M2_1 [work of the US Federal Government, image in public domain] 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2400" y="1512000"/>
            <a:ext cx="1944000" cy="109222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86" name="Picture 85" descr="E5 series +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7600" y="1512000"/>
            <a:ext cx="1944000" cy="109350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cxnSp>
        <p:nvCxnSpPr>
          <p:cNvPr id="88" name="Straight Arrow Connector 87"/>
          <p:cNvCxnSpPr/>
          <p:nvPr/>
        </p:nvCxnSpPr>
        <p:spPr>
          <a:xfrm>
            <a:off x="1429200" y="2590183"/>
            <a:ext cx="694528" cy="1205703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915816" y="2604226"/>
            <a:ext cx="608584" cy="1191660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635896" y="2605501"/>
            <a:ext cx="1983704" cy="1190385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714800" y="2605024"/>
            <a:ext cx="961656" cy="1190862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1280px-Woodleigh_MRT_Station +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42800" y="1512000"/>
            <a:ext cx="1944000" cy="109302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112" name="TextBox 111"/>
          <p:cNvSpPr txBox="1"/>
          <p:nvPr/>
        </p:nvSpPr>
        <p:spPr>
          <a:xfrm>
            <a:off x="5155371" y="2297724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High speed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16289" y="2282406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 Narrow" pitchFamily="34" charset="0"/>
              </a:rPr>
              <a:t>Road in metro tunnels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683465" y="2296449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Arial Narrow" pitchFamily="34" charset="0"/>
              </a:rPr>
              <a:t>Browning machine gun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204084" y="2297247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Heavy metro</a:t>
            </a:r>
          </a:p>
        </p:txBody>
      </p:sp>
      <p:sp>
        <p:nvSpPr>
          <p:cNvPr id="11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DEFENCES</a:t>
            </a:r>
          </a:p>
          <a:p>
            <a:pPr eaLnBrk="0" hangingPunct="0"/>
            <a:endParaRPr lang="en-US" dirty="0"/>
          </a:p>
        </p:txBody>
      </p:sp>
      <p:sp>
        <p:nvSpPr>
          <p:cNvPr id="94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Images: www.thefutureoftransportconference.com/; Machine_gun_M2_1; E5 series; Platform screen doors; Northern Line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4" name="Picture 83" descr="Why_London_Underground_is_nicknamed_The_Tube +.jpg"/>
          <p:cNvPicPr preferRelativeResize="0">
            <a:picLocks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2661812"/>
            <a:ext cx="1944000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40000" y="378000"/>
            <a:ext cx="5622925" cy="247650"/>
            <a:chOff x="384" y="1296"/>
            <a:chExt cx="3542" cy="156"/>
          </a:xfrm>
        </p:grpSpPr>
        <p:sp>
          <p:nvSpPr>
            <p:cNvPr id="11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31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2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3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4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5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36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37"/>
            <p:cNvSpPr>
              <a:spLocks noChangeAspect="1" noChangeArrowheads="1"/>
            </p:cNvSpPr>
            <p:nvPr/>
          </p:nvSpPr>
          <p:spPr bwMode="auto">
            <a:xfrm>
              <a:off x="327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8"/>
            <p:cNvSpPr>
              <a:spLocks noChangeAspect="1" noChangeArrowheads="1"/>
            </p:cNvSpPr>
            <p:nvPr/>
          </p:nvSpPr>
          <p:spPr bwMode="auto">
            <a:xfrm>
              <a:off x="3471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39"/>
            <p:cNvSpPr>
              <a:spLocks noChangeAspect="1" noChangeArrowheads="1"/>
            </p:cNvSpPr>
            <p:nvPr/>
          </p:nvSpPr>
          <p:spPr bwMode="auto">
            <a:xfrm>
              <a:off x="385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40"/>
            <p:cNvSpPr>
              <a:spLocks noChangeAspect="1" noChangeArrowheads="1"/>
            </p:cNvSpPr>
            <p:nvPr/>
          </p:nvSpPr>
          <p:spPr bwMode="auto">
            <a:xfrm>
              <a:off x="366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41"/>
            <p:cNvSpPr>
              <a:spLocks noChangeAspect="1" noChangeArrowheads="1"/>
            </p:cNvSpPr>
            <p:nvPr/>
          </p:nvSpPr>
          <p:spPr bwMode="auto">
            <a:xfrm>
              <a:off x="337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2"/>
            <p:cNvSpPr>
              <a:spLocks noChangeAspect="1" noChangeArrowheads="1"/>
            </p:cNvSpPr>
            <p:nvPr/>
          </p:nvSpPr>
          <p:spPr bwMode="auto">
            <a:xfrm>
              <a:off x="356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3"/>
            <p:cNvSpPr>
              <a:spLocks noChangeAspect="1" noChangeArrowheads="1"/>
            </p:cNvSpPr>
            <p:nvPr/>
          </p:nvSpPr>
          <p:spPr bwMode="auto">
            <a:xfrm>
              <a:off x="376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Great circle routes are shorter, faster and consume less energy </a:t>
            </a: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Map data: Google, INEGI, Great Circle Mapper</a:t>
            </a:r>
          </a:p>
        </p:txBody>
      </p:sp>
      <p:pic>
        <p:nvPicPr>
          <p:cNvPr id="7" name="Content Placeholder 6" descr="Great circle 10331km Yiwu-Madrid ++.jpg"/>
          <p:cNvPicPr preferRelativeResize="0"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13171"/>
            <a:ext cx="8229600" cy="3096000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WINS</a:t>
            </a:r>
            <a:r>
              <a:rPr lang="en-US" b="1" i="1" dirty="0">
                <a:solidFill>
                  <a:srgbClr val="000066"/>
                </a:solidFill>
                <a:latin typeface="Calibri"/>
                <a:cs typeface="Arial" pitchFamily="34" charset="0"/>
              </a:rPr>
              <a:t>—</a:t>
            </a:r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TRADITIONAL MARITIME BUSINESS</a:t>
            </a:r>
          </a:p>
          <a:p>
            <a:pPr eaLnBrk="0" hangingPunct="0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99568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10 330km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0000" y="378000"/>
            <a:ext cx="6083300" cy="247650"/>
            <a:chOff x="288" y="1200"/>
            <a:chExt cx="3832" cy="156"/>
          </a:xfrm>
        </p:grpSpPr>
        <p:sp>
          <p:nvSpPr>
            <p:cNvPr id="9" name="AutoShape 7"/>
            <p:cNvSpPr>
              <a:spLocks noChangeAspect="1" noChangeArrowheads="1"/>
            </p:cNvSpPr>
            <p:nvPr/>
          </p:nvSpPr>
          <p:spPr bwMode="auto">
            <a:xfrm>
              <a:off x="28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48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9"/>
            <p:cNvSpPr>
              <a:spLocks noChangeAspect="1" noChangeArrowheads="1"/>
            </p:cNvSpPr>
            <p:nvPr/>
          </p:nvSpPr>
          <p:spPr bwMode="auto">
            <a:xfrm>
              <a:off x="86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10"/>
            <p:cNvSpPr>
              <a:spLocks noChangeAspect="1" noChangeArrowheads="1"/>
            </p:cNvSpPr>
            <p:nvPr/>
          </p:nvSpPr>
          <p:spPr bwMode="auto">
            <a:xfrm>
              <a:off x="105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11"/>
            <p:cNvSpPr>
              <a:spLocks noChangeAspect="1" noChangeArrowheads="1"/>
            </p:cNvSpPr>
            <p:nvPr/>
          </p:nvSpPr>
          <p:spPr bwMode="auto">
            <a:xfrm>
              <a:off x="67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12"/>
            <p:cNvSpPr>
              <a:spLocks noChangeAspect="1" noChangeArrowheads="1"/>
            </p:cNvSpPr>
            <p:nvPr/>
          </p:nvSpPr>
          <p:spPr bwMode="auto">
            <a:xfrm>
              <a:off x="38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3"/>
            <p:cNvSpPr>
              <a:spLocks noChangeAspect="1" noChangeArrowheads="1"/>
            </p:cNvSpPr>
            <p:nvPr/>
          </p:nvSpPr>
          <p:spPr bwMode="auto">
            <a:xfrm>
              <a:off x="96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4"/>
            <p:cNvSpPr>
              <a:spLocks noChangeAspect="1" noChangeArrowheads="1"/>
            </p:cNvSpPr>
            <p:nvPr/>
          </p:nvSpPr>
          <p:spPr bwMode="auto">
            <a:xfrm>
              <a:off x="577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5"/>
            <p:cNvSpPr>
              <a:spLocks noChangeAspect="1" noChangeArrowheads="1"/>
            </p:cNvSpPr>
            <p:nvPr/>
          </p:nvSpPr>
          <p:spPr bwMode="auto">
            <a:xfrm>
              <a:off x="77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6"/>
            <p:cNvSpPr>
              <a:spLocks noChangeAspect="1" noChangeArrowheads="1"/>
            </p:cNvSpPr>
            <p:nvPr/>
          </p:nvSpPr>
          <p:spPr bwMode="auto">
            <a:xfrm>
              <a:off x="115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7"/>
            <p:cNvSpPr>
              <a:spLocks noChangeAspect="1" noChangeArrowheads="1"/>
            </p:cNvSpPr>
            <p:nvPr/>
          </p:nvSpPr>
          <p:spPr bwMode="auto">
            <a:xfrm>
              <a:off x="144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8"/>
            <p:cNvSpPr>
              <a:spLocks noChangeAspect="1" noChangeArrowheads="1"/>
            </p:cNvSpPr>
            <p:nvPr/>
          </p:nvSpPr>
          <p:spPr bwMode="auto">
            <a:xfrm>
              <a:off x="1638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9"/>
            <p:cNvSpPr>
              <a:spLocks noChangeAspect="1" noChangeArrowheads="1"/>
            </p:cNvSpPr>
            <p:nvPr/>
          </p:nvSpPr>
          <p:spPr bwMode="auto">
            <a:xfrm>
              <a:off x="2024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20"/>
            <p:cNvSpPr>
              <a:spLocks noChangeAspect="1" noChangeArrowheads="1"/>
            </p:cNvSpPr>
            <p:nvPr/>
          </p:nvSpPr>
          <p:spPr bwMode="auto">
            <a:xfrm>
              <a:off x="1252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21"/>
            <p:cNvSpPr>
              <a:spLocks noChangeAspect="1" noChangeArrowheads="1"/>
            </p:cNvSpPr>
            <p:nvPr/>
          </p:nvSpPr>
          <p:spPr bwMode="auto">
            <a:xfrm>
              <a:off x="1831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22"/>
            <p:cNvSpPr>
              <a:spLocks noChangeAspect="1" noChangeArrowheads="1"/>
            </p:cNvSpPr>
            <p:nvPr/>
          </p:nvSpPr>
          <p:spPr bwMode="auto">
            <a:xfrm>
              <a:off x="1542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3"/>
            <p:cNvSpPr>
              <a:spLocks noChangeAspect="1" noChangeArrowheads="1"/>
            </p:cNvSpPr>
            <p:nvPr/>
          </p:nvSpPr>
          <p:spPr bwMode="auto">
            <a:xfrm>
              <a:off x="2121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4"/>
            <p:cNvSpPr>
              <a:spLocks noChangeAspect="1" noChangeArrowheads="1"/>
            </p:cNvSpPr>
            <p:nvPr/>
          </p:nvSpPr>
          <p:spPr bwMode="auto">
            <a:xfrm>
              <a:off x="134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5"/>
            <p:cNvSpPr>
              <a:spLocks noChangeAspect="1" noChangeArrowheads="1"/>
            </p:cNvSpPr>
            <p:nvPr/>
          </p:nvSpPr>
          <p:spPr bwMode="auto">
            <a:xfrm>
              <a:off x="173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6"/>
            <p:cNvSpPr>
              <a:spLocks noChangeAspect="1" noChangeArrowheads="1"/>
            </p:cNvSpPr>
            <p:nvPr/>
          </p:nvSpPr>
          <p:spPr bwMode="auto">
            <a:xfrm>
              <a:off x="192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7"/>
            <p:cNvSpPr>
              <a:spLocks noChangeAspect="1" noChangeArrowheads="1"/>
            </p:cNvSpPr>
            <p:nvPr/>
          </p:nvSpPr>
          <p:spPr bwMode="auto">
            <a:xfrm>
              <a:off x="2217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8"/>
            <p:cNvSpPr>
              <a:spLocks noChangeAspect="1" noChangeArrowheads="1"/>
            </p:cNvSpPr>
            <p:nvPr/>
          </p:nvSpPr>
          <p:spPr bwMode="auto">
            <a:xfrm>
              <a:off x="2603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9"/>
            <p:cNvSpPr>
              <a:spLocks noChangeAspect="1" noChangeArrowheads="1"/>
            </p:cNvSpPr>
            <p:nvPr/>
          </p:nvSpPr>
          <p:spPr bwMode="auto">
            <a:xfrm>
              <a:off x="2796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30"/>
            <p:cNvSpPr>
              <a:spLocks noChangeAspect="1" noChangeArrowheads="1"/>
            </p:cNvSpPr>
            <p:nvPr/>
          </p:nvSpPr>
          <p:spPr bwMode="auto">
            <a:xfrm>
              <a:off x="2410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31"/>
            <p:cNvSpPr>
              <a:spLocks noChangeAspect="1" noChangeArrowheads="1"/>
            </p:cNvSpPr>
            <p:nvPr/>
          </p:nvSpPr>
          <p:spPr bwMode="auto">
            <a:xfrm>
              <a:off x="2989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32"/>
            <p:cNvSpPr>
              <a:spLocks noChangeAspect="1" noChangeArrowheads="1"/>
            </p:cNvSpPr>
            <p:nvPr/>
          </p:nvSpPr>
          <p:spPr bwMode="auto">
            <a:xfrm>
              <a:off x="270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3"/>
            <p:cNvSpPr>
              <a:spLocks noChangeAspect="1" noChangeArrowheads="1"/>
            </p:cNvSpPr>
            <p:nvPr/>
          </p:nvSpPr>
          <p:spPr bwMode="auto">
            <a:xfrm>
              <a:off x="231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4"/>
            <p:cNvSpPr>
              <a:spLocks noChangeAspect="1" noChangeArrowheads="1"/>
            </p:cNvSpPr>
            <p:nvPr/>
          </p:nvSpPr>
          <p:spPr bwMode="auto">
            <a:xfrm>
              <a:off x="2507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5"/>
            <p:cNvSpPr>
              <a:spLocks noChangeAspect="1" noChangeArrowheads="1"/>
            </p:cNvSpPr>
            <p:nvPr/>
          </p:nvSpPr>
          <p:spPr bwMode="auto">
            <a:xfrm>
              <a:off x="289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6"/>
            <p:cNvSpPr>
              <a:spLocks noChangeAspect="1" noChangeArrowheads="1"/>
            </p:cNvSpPr>
            <p:nvPr/>
          </p:nvSpPr>
          <p:spPr bwMode="auto">
            <a:xfrm>
              <a:off x="308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37"/>
            <p:cNvSpPr>
              <a:spLocks noChangeAspect="1" noChangeArrowheads="1"/>
            </p:cNvSpPr>
            <p:nvPr/>
          </p:nvSpPr>
          <p:spPr bwMode="auto">
            <a:xfrm>
              <a:off x="3182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38"/>
            <p:cNvSpPr>
              <a:spLocks noChangeAspect="1" noChangeArrowheads="1"/>
            </p:cNvSpPr>
            <p:nvPr/>
          </p:nvSpPr>
          <p:spPr bwMode="auto">
            <a:xfrm>
              <a:off x="3375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9"/>
            <p:cNvSpPr>
              <a:spLocks noChangeAspect="1" noChangeArrowheads="1"/>
            </p:cNvSpPr>
            <p:nvPr/>
          </p:nvSpPr>
          <p:spPr bwMode="auto">
            <a:xfrm>
              <a:off x="3761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40"/>
            <p:cNvSpPr>
              <a:spLocks noChangeAspect="1" noChangeArrowheads="1"/>
            </p:cNvSpPr>
            <p:nvPr/>
          </p:nvSpPr>
          <p:spPr bwMode="auto">
            <a:xfrm>
              <a:off x="3954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41"/>
            <p:cNvSpPr>
              <a:spLocks noChangeAspect="1" noChangeArrowheads="1"/>
            </p:cNvSpPr>
            <p:nvPr/>
          </p:nvSpPr>
          <p:spPr bwMode="auto">
            <a:xfrm>
              <a:off x="3568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42"/>
            <p:cNvSpPr>
              <a:spLocks noChangeAspect="1" noChangeArrowheads="1"/>
            </p:cNvSpPr>
            <p:nvPr/>
          </p:nvSpPr>
          <p:spPr bwMode="auto">
            <a:xfrm>
              <a:off x="327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3"/>
            <p:cNvSpPr>
              <a:spLocks noChangeAspect="1" noChangeArrowheads="1"/>
            </p:cNvSpPr>
            <p:nvPr/>
          </p:nvSpPr>
          <p:spPr bwMode="auto">
            <a:xfrm>
              <a:off x="385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4"/>
            <p:cNvSpPr>
              <a:spLocks noChangeAspect="1" noChangeArrowheads="1"/>
            </p:cNvSpPr>
            <p:nvPr/>
          </p:nvSpPr>
          <p:spPr bwMode="auto">
            <a:xfrm>
              <a:off x="3472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45"/>
            <p:cNvSpPr>
              <a:spLocks noChangeAspect="1" noChangeArrowheads="1"/>
            </p:cNvSpPr>
            <p:nvPr/>
          </p:nvSpPr>
          <p:spPr bwMode="auto">
            <a:xfrm>
              <a:off x="366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46"/>
            <p:cNvSpPr>
              <a:spLocks noChangeAspect="1" noChangeArrowheads="1"/>
            </p:cNvSpPr>
            <p:nvPr/>
          </p:nvSpPr>
          <p:spPr bwMode="auto">
            <a:xfrm>
              <a:off x="4051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Larger conurbations need longer-distance higher-speed mobility</a:t>
            </a: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www.siemens.com/press/IM2015030550MO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WINS</a:t>
            </a:r>
            <a:r>
              <a:rPr lang="en-US" b="1" i="1" dirty="0">
                <a:solidFill>
                  <a:srgbClr val="000066"/>
                </a:solidFill>
                <a:latin typeface="Calibri"/>
                <a:cs typeface="Arial" pitchFamily="34" charset="0"/>
              </a:rPr>
              <a:t>—</a:t>
            </a:r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GLOBAL RISE OF REGIONAL RAIL</a:t>
            </a:r>
          </a:p>
          <a:p>
            <a:pPr eaLnBrk="0" hangingPunct="0"/>
            <a:endParaRPr lang="en-US" dirty="0"/>
          </a:p>
        </p:txBody>
      </p:sp>
      <p:pic>
        <p:nvPicPr>
          <p:cNvPr id="11" name="Content Placeholder 10" descr="IM2015030550MO_300dpi +.jpg"/>
          <p:cNvPicPr preferRelativeResize="0"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12000"/>
            <a:ext cx="8229600" cy="3097213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40000" y="378000"/>
            <a:ext cx="6389687" cy="247650"/>
            <a:chOff x="384" y="1296"/>
            <a:chExt cx="4025" cy="156"/>
          </a:xfrm>
        </p:grpSpPr>
        <p:sp>
          <p:nvSpPr>
            <p:cNvPr id="11" name="AutoShape 48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49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50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51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52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53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54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55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56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57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58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59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60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61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62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63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64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65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66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67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68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69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70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71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72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73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74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75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76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77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78"/>
            <p:cNvSpPr>
              <a:spLocks noChangeAspect="1" noChangeArrowheads="1"/>
            </p:cNvSpPr>
            <p:nvPr/>
          </p:nvSpPr>
          <p:spPr bwMode="auto">
            <a:xfrm>
              <a:off x="327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79"/>
            <p:cNvSpPr>
              <a:spLocks noChangeAspect="1" noChangeArrowheads="1"/>
            </p:cNvSpPr>
            <p:nvPr/>
          </p:nvSpPr>
          <p:spPr bwMode="auto">
            <a:xfrm>
              <a:off x="3471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80"/>
            <p:cNvSpPr>
              <a:spLocks noChangeAspect="1" noChangeArrowheads="1"/>
            </p:cNvSpPr>
            <p:nvPr/>
          </p:nvSpPr>
          <p:spPr bwMode="auto">
            <a:xfrm>
              <a:off x="385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81"/>
            <p:cNvSpPr>
              <a:spLocks noChangeAspect="1" noChangeArrowheads="1"/>
            </p:cNvSpPr>
            <p:nvPr/>
          </p:nvSpPr>
          <p:spPr bwMode="auto">
            <a:xfrm>
              <a:off x="405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82"/>
            <p:cNvSpPr>
              <a:spLocks noChangeAspect="1" noChangeArrowheads="1"/>
            </p:cNvSpPr>
            <p:nvPr/>
          </p:nvSpPr>
          <p:spPr bwMode="auto">
            <a:xfrm>
              <a:off x="366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83"/>
            <p:cNvSpPr>
              <a:spLocks noChangeAspect="1" noChangeArrowheads="1"/>
            </p:cNvSpPr>
            <p:nvPr/>
          </p:nvSpPr>
          <p:spPr bwMode="auto">
            <a:xfrm>
              <a:off x="337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84"/>
            <p:cNvSpPr>
              <a:spLocks noChangeAspect="1" noChangeArrowheads="1"/>
            </p:cNvSpPr>
            <p:nvPr/>
          </p:nvSpPr>
          <p:spPr bwMode="auto">
            <a:xfrm>
              <a:off x="395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85"/>
            <p:cNvSpPr>
              <a:spLocks noChangeAspect="1" noChangeArrowheads="1"/>
            </p:cNvSpPr>
            <p:nvPr/>
          </p:nvSpPr>
          <p:spPr bwMode="auto">
            <a:xfrm>
              <a:off x="356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86"/>
            <p:cNvSpPr>
              <a:spLocks noChangeAspect="1" noChangeArrowheads="1"/>
            </p:cNvSpPr>
            <p:nvPr/>
          </p:nvSpPr>
          <p:spPr bwMode="auto">
            <a:xfrm>
              <a:off x="376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87"/>
            <p:cNvSpPr>
              <a:spLocks noChangeAspect="1" noChangeArrowheads="1"/>
            </p:cNvSpPr>
            <p:nvPr/>
          </p:nvSpPr>
          <p:spPr bwMode="auto">
            <a:xfrm>
              <a:off x="414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88"/>
            <p:cNvSpPr>
              <a:spLocks noChangeAspect="1" noChangeArrowheads="1"/>
            </p:cNvSpPr>
            <p:nvPr/>
          </p:nvSpPr>
          <p:spPr bwMode="auto">
            <a:xfrm>
              <a:off x="424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89"/>
            <p:cNvSpPr>
              <a:spLocks noChangeAspect="1" noChangeArrowheads="1"/>
            </p:cNvSpPr>
            <p:nvPr/>
          </p:nvSpPr>
          <p:spPr bwMode="auto">
            <a:xfrm>
              <a:off x="434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on-demand aerial transport could do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3096000"/>
          </a:xfrm>
        </p:spPr>
        <p:txBody>
          <a:bodyPr/>
          <a:lstStyle/>
          <a:p>
            <a:r>
              <a:rPr lang="en-ZA" b="0" dirty="0"/>
              <a:t>Urban guided transit </a:t>
            </a:r>
            <a:br>
              <a:rPr lang="en-ZA" b="0" dirty="0"/>
            </a:br>
            <a:r>
              <a:rPr lang="en-ZA" b="0" dirty="0"/>
              <a:t>is not good at skipping stops—</a:t>
            </a:r>
            <a:br>
              <a:rPr lang="en-ZA" b="0" dirty="0"/>
            </a:br>
            <a:r>
              <a:rPr lang="en-ZA" b="0" dirty="0"/>
              <a:t>all passengers necessarily </a:t>
            </a:r>
            <a:br>
              <a:rPr lang="en-ZA" b="0" dirty="0"/>
            </a:br>
            <a:r>
              <a:rPr lang="en-ZA" b="0" dirty="0"/>
              <a:t>stop at all stations</a:t>
            </a:r>
          </a:p>
          <a:p>
            <a:r>
              <a:rPr lang="en-ZA" b="0" dirty="0"/>
              <a:t>Changing lines </a:t>
            </a:r>
            <a:br>
              <a:rPr lang="en-ZA" b="0" dirty="0"/>
            </a:br>
            <a:r>
              <a:rPr lang="en-ZA" b="0" dirty="0"/>
              <a:t>supports comprehensive coverage </a:t>
            </a:r>
            <a:br>
              <a:rPr lang="en-ZA" b="0" dirty="0"/>
            </a:br>
            <a:r>
              <a:rPr lang="en-ZA" b="0" dirty="0"/>
              <a:t>but is inconvenient </a:t>
            </a:r>
            <a:br>
              <a:rPr lang="en-ZA" b="0" dirty="0"/>
            </a:br>
            <a:r>
              <a:rPr lang="en-ZA" b="0" dirty="0"/>
              <a:t>and may be time consuming</a:t>
            </a:r>
          </a:p>
          <a:p>
            <a:r>
              <a:rPr lang="en-ZA" b="0" dirty="0"/>
              <a:t>Direct transit would be great!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RAIL’S CHALLENGES</a:t>
            </a:r>
          </a:p>
          <a:p>
            <a:pPr eaLnBrk="0" hangingPunct="0"/>
            <a:endParaRPr lang="en-US" b="1" dirty="0"/>
          </a:p>
        </p:txBody>
      </p:sp>
      <p:pic>
        <p:nvPicPr>
          <p:cNvPr id="6" name="Picture 5" descr="SHMetro160426_sv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80913" y="1512000"/>
            <a:ext cx="3805887" cy="3096000"/>
          </a:xfrm>
          <a:prstGeom prst="rect">
            <a:avLst/>
          </a:prstGeom>
        </p:spPr>
      </p:pic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Image: Shanghai Metro</a:t>
            </a:r>
          </a:p>
        </p:txBody>
      </p:sp>
      <p:pic>
        <p:nvPicPr>
          <p:cNvPr id="8" name="Picture 7" descr="CI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03598"/>
            <a:ext cx="1368152" cy="648000"/>
          </a:xfrm>
          <a:prstGeom prst="rect">
            <a:avLst/>
          </a:prstGeom>
        </p:spPr>
      </p:pic>
      <p:pic>
        <p:nvPicPr>
          <p:cNvPr id="9" name="Picture 8" descr="CI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779662"/>
            <a:ext cx="584448" cy="64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 l="571" t="658" b="972"/>
          <a:stretch>
            <a:fillRect/>
          </a:stretch>
        </p:blipFill>
        <p:spPr bwMode="auto">
          <a:xfrm rot="16200000">
            <a:off x="2006783" y="-2006783"/>
            <a:ext cx="5143499" cy="915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</a:rPr>
              <a:t>A cluster analysis from WCRR 2006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632400"/>
            <a:ext cx="9144000" cy="20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859782"/>
            <a:ext cx="7236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From: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Van der Meulen, RD &amp; Möller LC. 2006.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Railway globalization: Leveraging insight from developed- into developing regions.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Proc. 7</a:t>
            </a: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th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World Congress on Railway Research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Montréal, Canada</a:t>
            </a:r>
            <a:endParaRPr lang="en-ZA" sz="1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40000" y="378000"/>
            <a:ext cx="6848475" cy="247650"/>
            <a:chOff x="384" y="1296"/>
            <a:chExt cx="4314" cy="156"/>
          </a:xfrm>
        </p:grpSpPr>
        <p:sp>
          <p:nvSpPr>
            <p:cNvPr id="12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1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2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3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4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35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36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7"/>
            <p:cNvSpPr>
              <a:spLocks noChangeAspect="1" noChangeArrowheads="1"/>
            </p:cNvSpPr>
            <p:nvPr/>
          </p:nvSpPr>
          <p:spPr bwMode="auto">
            <a:xfrm>
              <a:off x="327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38"/>
            <p:cNvSpPr>
              <a:spLocks noChangeAspect="1" noChangeArrowheads="1"/>
            </p:cNvSpPr>
            <p:nvPr/>
          </p:nvSpPr>
          <p:spPr bwMode="auto">
            <a:xfrm>
              <a:off x="3471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39"/>
            <p:cNvSpPr>
              <a:spLocks noChangeAspect="1" noChangeArrowheads="1"/>
            </p:cNvSpPr>
            <p:nvPr/>
          </p:nvSpPr>
          <p:spPr bwMode="auto">
            <a:xfrm>
              <a:off x="385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40"/>
            <p:cNvSpPr>
              <a:spLocks noChangeAspect="1" noChangeArrowheads="1"/>
            </p:cNvSpPr>
            <p:nvPr/>
          </p:nvSpPr>
          <p:spPr bwMode="auto">
            <a:xfrm>
              <a:off x="405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1"/>
            <p:cNvSpPr>
              <a:spLocks noChangeAspect="1" noChangeArrowheads="1"/>
            </p:cNvSpPr>
            <p:nvPr/>
          </p:nvSpPr>
          <p:spPr bwMode="auto">
            <a:xfrm>
              <a:off x="366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2"/>
            <p:cNvSpPr>
              <a:spLocks noChangeAspect="1" noChangeArrowheads="1"/>
            </p:cNvSpPr>
            <p:nvPr/>
          </p:nvSpPr>
          <p:spPr bwMode="auto">
            <a:xfrm>
              <a:off x="337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43"/>
            <p:cNvSpPr>
              <a:spLocks noChangeAspect="1" noChangeArrowheads="1"/>
            </p:cNvSpPr>
            <p:nvPr/>
          </p:nvSpPr>
          <p:spPr bwMode="auto">
            <a:xfrm>
              <a:off x="395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44"/>
            <p:cNvSpPr>
              <a:spLocks noChangeAspect="1" noChangeArrowheads="1"/>
            </p:cNvSpPr>
            <p:nvPr/>
          </p:nvSpPr>
          <p:spPr bwMode="auto">
            <a:xfrm>
              <a:off x="356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45"/>
            <p:cNvSpPr>
              <a:spLocks noChangeAspect="1" noChangeArrowheads="1"/>
            </p:cNvSpPr>
            <p:nvPr/>
          </p:nvSpPr>
          <p:spPr bwMode="auto">
            <a:xfrm>
              <a:off x="376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46"/>
            <p:cNvSpPr>
              <a:spLocks noChangeAspect="1" noChangeArrowheads="1"/>
            </p:cNvSpPr>
            <p:nvPr/>
          </p:nvSpPr>
          <p:spPr bwMode="auto">
            <a:xfrm>
              <a:off x="414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47"/>
            <p:cNvSpPr>
              <a:spLocks noChangeAspect="1" noChangeArrowheads="1"/>
            </p:cNvSpPr>
            <p:nvPr/>
          </p:nvSpPr>
          <p:spPr bwMode="auto">
            <a:xfrm>
              <a:off x="443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48"/>
            <p:cNvSpPr>
              <a:spLocks noChangeAspect="1" noChangeArrowheads="1"/>
            </p:cNvSpPr>
            <p:nvPr/>
          </p:nvSpPr>
          <p:spPr bwMode="auto">
            <a:xfrm>
              <a:off x="462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49"/>
            <p:cNvSpPr>
              <a:spLocks noChangeAspect="1" noChangeArrowheads="1"/>
            </p:cNvSpPr>
            <p:nvPr/>
          </p:nvSpPr>
          <p:spPr bwMode="auto">
            <a:xfrm>
              <a:off x="424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50"/>
            <p:cNvSpPr>
              <a:spLocks noChangeAspect="1" noChangeArrowheads="1"/>
            </p:cNvSpPr>
            <p:nvPr/>
          </p:nvSpPr>
          <p:spPr bwMode="auto">
            <a:xfrm>
              <a:off x="453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51"/>
            <p:cNvSpPr>
              <a:spLocks noChangeAspect="1" noChangeArrowheads="1"/>
            </p:cNvSpPr>
            <p:nvPr/>
          </p:nvSpPr>
          <p:spPr bwMode="auto">
            <a:xfrm>
              <a:off x="434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/>
            <a:r>
              <a:rPr lang="en-US" b="1" i="1" dirty="0">
                <a:ln>
                  <a:solidFill>
                    <a:schemeClr val="bg1"/>
                  </a:solidFill>
                </a:ln>
                <a:solidFill>
                  <a:srgbClr val="000066"/>
                </a:solidFill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CONCLUSION: RAIL IS VIGOROUSLY REPOSITIONING ITSELF</a:t>
            </a:r>
          </a:p>
          <a:p>
            <a:pPr eaLnBrk="0" hangingPunct="0"/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40000" y="378000"/>
            <a:ext cx="261937" cy="247650"/>
            <a:chOff x="384" y="1956"/>
            <a:chExt cx="165" cy="156"/>
          </a:xfrm>
        </p:grpSpPr>
        <p:sp>
          <p:nvSpPr>
            <p:cNvPr id="11" name="AutoShape 8"/>
            <p:cNvSpPr>
              <a:spLocks noChangeAspect="1" noChangeArrowheads="1"/>
            </p:cNvSpPr>
            <p:nvPr/>
          </p:nvSpPr>
          <p:spPr bwMode="auto">
            <a:xfrm>
              <a:off x="384" y="195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9"/>
            <p:cNvSpPr>
              <a:spLocks noChangeAspect="1" noChangeArrowheads="1"/>
            </p:cNvSpPr>
            <p:nvPr/>
          </p:nvSpPr>
          <p:spPr bwMode="auto">
            <a:xfrm>
              <a:off x="480" y="195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Positioning rail for competitiveness and sustainability</a:t>
            </a:r>
          </a:p>
          <a:p>
            <a:r>
              <a:rPr lang="en-US" b="0" dirty="0"/>
              <a:t>Leveraging rail’s genetic technologies</a:t>
            </a:r>
          </a:p>
          <a:p>
            <a:r>
              <a:rPr lang="en-US" b="0" dirty="0"/>
              <a:t>Rail’s defences</a:t>
            </a:r>
          </a:p>
          <a:p>
            <a:r>
              <a:rPr lang="en-US" b="0" dirty="0"/>
              <a:t>Rail’s wins and challenges</a:t>
            </a:r>
          </a:p>
          <a:p>
            <a:r>
              <a:rPr lang="en-US" b="0" dirty="0"/>
              <a:t>Conclusion</a:t>
            </a:r>
          </a:p>
          <a:p>
            <a:endParaRPr lang="en-US" i="1" dirty="0"/>
          </a:p>
          <a:p>
            <a:endParaRPr lang="en-US" b="0" dirty="0"/>
          </a:p>
          <a:p>
            <a:endParaRPr lang="en-US" b="0" dirty="0"/>
          </a:p>
          <a:p>
            <a:endParaRPr lang="en-ZA" dirty="0"/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Images are named from top left to bottom right: Please see the second-last slide for credits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40000" y="378000"/>
            <a:ext cx="7154862" cy="247650"/>
            <a:chOff x="384" y="1296"/>
            <a:chExt cx="4507" cy="156"/>
          </a:xfrm>
        </p:grpSpPr>
        <p:sp>
          <p:nvSpPr>
            <p:cNvPr id="11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9"/>
            <p:cNvSpPr>
              <a:spLocks noChangeAspect="1" noChangeArrowheads="1"/>
            </p:cNvSpPr>
            <p:nvPr/>
          </p:nvSpPr>
          <p:spPr bwMode="auto">
            <a:xfrm>
              <a:off x="212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0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1"/>
            <p:cNvSpPr>
              <a:spLocks noChangeAspect="1" noChangeArrowheads="1"/>
            </p:cNvSpPr>
            <p:nvPr/>
          </p:nvSpPr>
          <p:spPr bwMode="auto">
            <a:xfrm>
              <a:off x="192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2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3"/>
            <p:cNvSpPr>
              <a:spLocks noChangeAspect="1" noChangeArrowheads="1"/>
            </p:cNvSpPr>
            <p:nvPr/>
          </p:nvSpPr>
          <p:spPr bwMode="auto">
            <a:xfrm>
              <a:off x="221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4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5"/>
            <p:cNvSpPr>
              <a:spLocks noChangeAspect="1" noChangeArrowheads="1"/>
            </p:cNvSpPr>
            <p:nvPr/>
          </p:nvSpPr>
          <p:spPr bwMode="auto">
            <a:xfrm>
              <a:off x="183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6"/>
            <p:cNvSpPr>
              <a:spLocks noChangeAspect="1" noChangeArrowheads="1"/>
            </p:cNvSpPr>
            <p:nvPr/>
          </p:nvSpPr>
          <p:spPr bwMode="auto">
            <a:xfrm>
              <a:off x="202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7"/>
            <p:cNvSpPr>
              <a:spLocks noChangeAspect="1" noChangeArrowheads="1"/>
            </p:cNvSpPr>
            <p:nvPr/>
          </p:nvSpPr>
          <p:spPr bwMode="auto">
            <a:xfrm>
              <a:off x="231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8"/>
            <p:cNvSpPr>
              <a:spLocks noChangeAspect="1" noChangeArrowheads="1"/>
            </p:cNvSpPr>
            <p:nvPr/>
          </p:nvSpPr>
          <p:spPr bwMode="auto">
            <a:xfrm>
              <a:off x="269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29"/>
            <p:cNvSpPr>
              <a:spLocks noChangeAspect="1" noChangeArrowheads="1"/>
            </p:cNvSpPr>
            <p:nvPr/>
          </p:nvSpPr>
          <p:spPr bwMode="auto">
            <a:xfrm>
              <a:off x="289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0"/>
            <p:cNvSpPr>
              <a:spLocks noChangeAspect="1" noChangeArrowheads="1"/>
            </p:cNvSpPr>
            <p:nvPr/>
          </p:nvSpPr>
          <p:spPr bwMode="auto">
            <a:xfrm>
              <a:off x="250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1"/>
            <p:cNvSpPr>
              <a:spLocks noChangeAspect="1" noChangeArrowheads="1"/>
            </p:cNvSpPr>
            <p:nvPr/>
          </p:nvSpPr>
          <p:spPr bwMode="auto">
            <a:xfrm>
              <a:off x="3085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2"/>
            <p:cNvSpPr>
              <a:spLocks noChangeAspect="1" noChangeArrowheads="1"/>
            </p:cNvSpPr>
            <p:nvPr/>
          </p:nvSpPr>
          <p:spPr bwMode="auto">
            <a:xfrm>
              <a:off x="279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3"/>
            <p:cNvSpPr>
              <a:spLocks noChangeAspect="1" noChangeArrowheads="1"/>
            </p:cNvSpPr>
            <p:nvPr/>
          </p:nvSpPr>
          <p:spPr bwMode="auto">
            <a:xfrm>
              <a:off x="241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34"/>
            <p:cNvSpPr>
              <a:spLocks noChangeAspect="1" noChangeArrowheads="1"/>
            </p:cNvSpPr>
            <p:nvPr/>
          </p:nvSpPr>
          <p:spPr bwMode="auto">
            <a:xfrm>
              <a:off x="260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35"/>
            <p:cNvSpPr>
              <a:spLocks noChangeAspect="1" noChangeArrowheads="1"/>
            </p:cNvSpPr>
            <p:nvPr/>
          </p:nvSpPr>
          <p:spPr bwMode="auto">
            <a:xfrm>
              <a:off x="298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6"/>
            <p:cNvSpPr>
              <a:spLocks noChangeAspect="1" noChangeArrowheads="1"/>
            </p:cNvSpPr>
            <p:nvPr/>
          </p:nvSpPr>
          <p:spPr bwMode="auto">
            <a:xfrm>
              <a:off x="318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37"/>
            <p:cNvSpPr>
              <a:spLocks noChangeAspect="1" noChangeArrowheads="1"/>
            </p:cNvSpPr>
            <p:nvPr/>
          </p:nvSpPr>
          <p:spPr bwMode="auto">
            <a:xfrm>
              <a:off x="327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38"/>
            <p:cNvSpPr>
              <a:spLocks noChangeAspect="1" noChangeArrowheads="1"/>
            </p:cNvSpPr>
            <p:nvPr/>
          </p:nvSpPr>
          <p:spPr bwMode="auto">
            <a:xfrm>
              <a:off x="3471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39"/>
            <p:cNvSpPr>
              <a:spLocks noChangeAspect="1" noChangeArrowheads="1"/>
            </p:cNvSpPr>
            <p:nvPr/>
          </p:nvSpPr>
          <p:spPr bwMode="auto">
            <a:xfrm>
              <a:off x="3857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0"/>
            <p:cNvSpPr>
              <a:spLocks noChangeAspect="1" noChangeArrowheads="1"/>
            </p:cNvSpPr>
            <p:nvPr/>
          </p:nvSpPr>
          <p:spPr bwMode="auto">
            <a:xfrm>
              <a:off x="4050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1"/>
            <p:cNvSpPr>
              <a:spLocks noChangeAspect="1" noChangeArrowheads="1"/>
            </p:cNvSpPr>
            <p:nvPr/>
          </p:nvSpPr>
          <p:spPr bwMode="auto">
            <a:xfrm>
              <a:off x="366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42"/>
            <p:cNvSpPr>
              <a:spLocks noChangeAspect="1" noChangeArrowheads="1"/>
            </p:cNvSpPr>
            <p:nvPr/>
          </p:nvSpPr>
          <p:spPr bwMode="auto">
            <a:xfrm>
              <a:off x="337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43"/>
            <p:cNvSpPr>
              <a:spLocks noChangeAspect="1" noChangeArrowheads="1"/>
            </p:cNvSpPr>
            <p:nvPr/>
          </p:nvSpPr>
          <p:spPr bwMode="auto">
            <a:xfrm>
              <a:off x="395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44"/>
            <p:cNvSpPr>
              <a:spLocks noChangeAspect="1" noChangeArrowheads="1"/>
            </p:cNvSpPr>
            <p:nvPr/>
          </p:nvSpPr>
          <p:spPr bwMode="auto">
            <a:xfrm>
              <a:off x="356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45"/>
            <p:cNvSpPr>
              <a:spLocks noChangeAspect="1" noChangeArrowheads="1"/>
            </p:cNvSpPr>
            <p:nvPr/>
          </p:nvSpPr>
          <p:spPr bwMode="auto">
            <a:xfrm>
              <a:off x="376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46"/>
            <p:cNvSpPr>
              <a:spLocks noChangeAspect="1" noChangeArrowheads="1"/>
            </p:cNvSpPr>
            <p:nvPr/>
          </p:nvSpPr>
          <p:spPr bwMode="auto">
            <a:xfrm>
              <a:off x="4147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47"/>
            <p:cNvSpPr>
              <a:spLocks noChangeAspect="1" noChangeArrowheads="1"/>
            </p:cNvSpPr>
            <p:nvPr/>
          </p:nvSpPr>
          <p:spPr bwMode="auto">
            <a:xfrm>
              <a:off x="4436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48"/>
            <p:cNvSpPr>
              <a:spLocks noChangeAspect="1" noChangeArrowheads="1"/>
            </p:cNvSpPr>
            <p:nvPr/>
          </p:nvSpPr>
          <p:spPr bwMode="auto">
            <a:xfrm>
              <a:off x="4629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49"/>
            <p:cNvSpPr>
              <a:spLocks noChangeAspect="1" noChangeArrowheads="1"/>
            </p:cNvSpPr>
            <p:nvPr/>
          </p:nvSpPr>
          <p:spPr bwMode="auto">
            <a:xfrm>
              <a:off x="4243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50"/>
            <p:cNvSpPr>
              <a:spLocks noChangeAspect="1" noChangeArrowheads="1"/>
            </p:cNvSpPr>
            <p:nvPr/>
          </p:nvSpPr>
          <p:spPr bwMode="auto">
            <a:xfrm>
              <a:off x="4822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51"/>
            <p:cNvSpPr>
              <a:spLocks noChangeAspect="1" noChangeArrowheads="1"/>
            </p:cNvSpPr>
            <p:nvPr/>
          </p:nvSpPr>
          <p:spPr bwMode="auto">
            <a:xfrm>
              <a:off x="453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AutoShape 52"/>
            <p:cNvSpPr>
              <a:spLocks noChangeAspect="1" noChangeArrowheads="1"/>
            </p:cNvSpPr>
            <p:nvPr/>
          </p:nvSpPr>
          <p:spPr bwMode="auto">
            <a:xfrm>
              <a:off x="434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AutoShape 53"/>
            <p:cNvSpPr>
              <a:spLocks noChangeAspect="1" noChangeArrowheads="1"/>
            </p:cNvSpPr>
            <p:nvPr/>
          </p:nvSpPr>
          <p:spPr bwMode="auto">
            <a:xfrm>
              <a:off x="472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screen"/>
          <a:srcRect l="613" t="669" b="751"/>
          <a:stretch>
            <a:fillRect/>
          </a:stretch>
        </p:blipFill>
        <p:spPr bwMode="auto">
          <a:xfrm rot="16200000">
            <a:off x="2000250" y="-2000252"/>
            <a:ext cx="514350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</a:rPr>
              <a:t>A cluster analysis from WCRR 2016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/>
            <a:r>
              <a:rPr lang="en-US" b="1" i="1" dirty="0">
                <a:ln>
                  <a:solidFill>
                    <a:schemeClr val="bg1"/>
                  </a:solidFill>
                </a:ln>
                <a:solidFill>
                  <a:srgbClr val="000066"/>
                </a:solidFill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CONCLUSION: RAIL IS VIGOROUSLY REPOSITIONING ITSELF</a:t>
            </a:r>
          </a:p>
          <a:p>
            <a:pPr eaLnBrk="0" hangingPunct="0"/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044800"/>
            <a:ext cx="9144000" cy="20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85840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From: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Van der Meulen, RD &amp; Möller LC. 2016. Policy considerations for positioning rail as logistics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and mobility leader in 2050. 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Proc. 11</a:t>
            </a: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th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World Congress on Railway Research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. Milan, Italy</a:t>
            </a:r>
            <a:endParaRPr lang="en-ZA" sz="1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8" descr="Dave van der Meulen presentati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76931" y="828000"/>
            <a:ext cx="1920212" cy="1080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39999" y="378000"/>
            <a:ext cx="8100000" cy="247650"/>
            <a:chOff x="288" y="1200"/>
            <a:chExt cx="4797" cy="156"/>
          </a:xfrm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auto">
            <a:xfrm>
              <a:off x="28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8"/>
            <p:cNvSpPr>
              <a:spLocks noChangeAspect="1" noChangeArrowheads="1"/>
            </p:cNvSpPr>
            <p:nvPr/>
          </p:nvSpPr>
          <p:spPr bwMode="auto">
            <a:xfrm>
              <a:off x="48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86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10"/>
            <p:cNvSpPr>
              <a:spLocks noChangeAspect="1" noChangeArrowheads="1"/>
            </p:cNvSpPr>
            <p:nvPr/>
          </p:nvSpPr>
          <p:spPr bwMode="auto">
            <a:xfrm>
              <a:off x="105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67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38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13"/>
            <p:cNvSpPr>
              <a:spLocks noChangeAspect="1" noChangeArrowheads="1"/>
            </p:cNvSpPr>
            <p:nvPr/>
          </p:nvSpPr>
          <p:spPr bwMode="auto">
            <a:xfrm>
              <a:off x="96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14"/>
            <p:cNvSpPr>
              <a:spLocks noChangeAspect="1" noChangeArrowheads="1"/>
            </p:cNvSpPr>
            <p:nvPr/>
          </p:nvSpPr>
          <p:spPr bwMode="auto">
            <a:xfrm>
              <a:off x="577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5"/>
            <p:cNvSpPr>
              <a:spLocks noChangeAspect="1" noChangeArrowheads="1"/>
            </p:cNvSpPr>
            <p:nvPr/>
          </p:nvSpPr>
          <p:spPr bwMode="auto">
            <a:xfrm>
              <a:off x="77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6"/>
            <p:cNvSpPr>
              <a:spLocks noChangeAspect="1" noChangeArrowheads="1"/>
            </p:cNvSpPr>
            <p:nvPr/>
          </p:nvSpPr>
          <p:spPr bwMode="auto">
            <a:xfrm>
              <a:off x="115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7"/>
            <p:cNvSpPr>
              <a:spLocks noChangeAspect="1" noChangeArrowheads="1"/>
            </p:cNvSpPr>
            <p:nvPr/>
          </p:nvSpPr>
          <p:spPr bwMode="auto">
            <a:xfrm>
              <a:off x="144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8"/>
            <p:cNvSpPr>
              <a:spLocks noChangeAspect="1" noChangeArrowheads="1"/>
            </p:cNvSpPr>
            <p:nvPr/>
          </p:nvSpPr>
          <p:spPr bwMode="auto">
            <a:xfrm>
              <a:off x="1638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9"/>
            <p:cNvSpPr>
              <a:spLocks noChangeAspect="1" noChangeArrowheads="1"/>
            </p:cNvSpPr>
            <p:nvPr/>
          </p:nvSpPr>
          <p:spPr bwMode="auto">
            <a:xfrm>
              <a:off x="2024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20"/>
            <p:cNvSpPr>
              <a:spLocks noChangeAspect="1" noChangeArrowheads="1"/>
            </p:cNvSpPr>
            <p:nvPr/>
          </p:nvSpPr>
          <p:spPr bwMode="auto">
            <a:xfrm>
              <a:off x="1252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21"/>
            <p:cNvSpPr>
              <a:spLocks noChangeAspect="1" noChangeArrowheads="1"/>
            </p:cNvSpPr>
            <p:nvPr/>
          </p:nvSpPr>
          <p:spPr bwMode="auto">
            <a:xfrm>
              <a:off x="1831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22"/>
            <p:cNvSpPr>
              <a:spLocks noChangeAspect="1" noChangeArrowheads="1"/>
            </p:cNvSpPr>
            <p:nvPr/>
          </p:nvSpPr>
          <p:spPr bwMode="auto">
            <a:xfrm>
              <a:off x="1542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23"/>
            <p:cNvSpPr>
              <a:spLocks noChangeAspect="1" noChangeArrowheads="1"/>
            </p:cNvSpPr>
            <p:nvPr/>
          </p:nvSpPr>
          <p:spPr bwMode="auto">
            <a:xfrm>
              <a:off x="2121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24"/>
            <p:cNvSpPr>
              <a:spLocks noChangeAspect="1" noChangeArrowheads="1"/>
            </p:cNvSpPr>
            <p:nvPr/>
          </p:nvSpPr>
          <p:spPr bwMode="auto">
            <a:xfrm>
              <a:off x="134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5"/>
            <p:cNvSpPr>
              <a:spLocks noChangeAspect="1" noChangeArrowheads="1"/>
            </p:cNvSpPr>
            <p:nvPr/>
          </p:nvSpPr>
          <p:spPr bwMode="auto">
            <a:xfrm>
              <a:off x="173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6"/>
            <p:cNvSpPr>
              <a:spLocks noChangeAspect="1" noChangeArrowheads="1"/>
            </p:cNvSpPr>
            <p:nvPr/>
          </p:nvSpPr>
          <p:spPr bwMode="auto">
            <a:xfrm>
              <a:off x="192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7"/>
            <p:cNvSpPr>
              <a:spLocks noChangeAspect="1" noChangeArrowheads="1"/>
            </p:cNvSpPr>
            <p:nvPr/>
          </p:nvSpPr>
          <p:spPr bwMode="auto">
            <a:xfrm>
              <a:off x="2217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8"/>
            <p:cNvSpPr>
              <a:spLocks noChangeAspect="1" noChangeArrowheads="1"/>
            </p:cNvSpPr>
            <p:nvPr/>
          </p:nvSpPr>
          <p:spPr bwMode="auto">
            <a:xfrm>
              <a:off x="2603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9"/>
            <p:cNvSpPr>
              <a:spLocks noChangeAspect="1" noChangeArrowheads="1"/>
            </p:cNvSpPr>
            <p:nvPr/>
          </p:nvSpPr>
          <p:spPr bwMode="auto">
            <a:xfrm>
              <a:off x="2796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30"/>
            <p:cNvSpPr>
              <a:spLocks noChangeAspect="1" noChangeArrowheads="1"/>
            </p:cNvSpPr>
            <p:nvPr/>
          </p:nvSpPr>
          <p:spPr bwMode="auto">
            <a:xfrm>
              <a:off x="2410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31"/>
            <p:cNvSpPr>
              <a:spLocks noChangeAspect="1" noChangeArrowheads="1"/>
            </p:cNvSpPr>
            <p:nvPr/>
          </p:nvSpPr>
          <p:spPr bwMode="auto">
            <a:xfrm>
              <a:off x="2989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32"/>
            <p:cNvSpPr>
              <a:spLocks noChangeAspect="1" noChangeArrowheads="1"/>
            </p:cNvSpPr>
            <p:nvPr/>
          </p:nvSpPr>
          <p:spPr bwMode="auto">
            <a:xfrm>
              <a:off x="270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33"/>
            <p:cNvSpPr>
              <a:spLocks noChangeAspect="1" noChangeArrowheads="1"/>
            </p:cNvSpPr>
            <p:nvPr/>
          </p:nvSpPr>
          <p:spPr bwMode="auto">
            <a:xfrm>
              <a:off x="231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34"/>
            <p:cNvSpPr>
              <a:spLocks noChangeAspect="1" noChangeArrowheads="1"/>
            </p:cNvSpPr>
            <p:nvPr/>
          </p:nvSpPr>
          <p:spPr bwMode="auto">
            <a:xfrm>
              <a:off x="2507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5"/>
            <p:cNvSpPr>
              <a:spLocks noChangeAspect="1" noChangeArrowheads="1"/>
            </p:cNvSpPr>
            <p:nvPr/>
          </p:nvSpPr>
          <p:spPr bwMode="auto">
            <a:xfrm>
              <a:off x="289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6"/>
            <p:cNvSpPr>
              <a:spLocks noChangeAspect="1" noChangeArrowheads="1"/>
            </p:cNvSpPr>
            <p:nvPr/>
          </p:nvSpPr>
          <p:spPr bwMode="auto">
            <a:xfrm>
              <a:off x="308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7"/>
            <p:cNvSpPr>
              <a:spLocks noChangeAspect="1" noChangeArrowheads="1"/>
            </p:cNvSpPr>
            <p:nvPr/>
          </p:nvSpPr>
          <p:spPr bwMode="auto">
            <a:xfrm>
              <a:off x="3182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8"/>
            <p:cNvSpPr>
              <a:spLocks noChangeAspect="1" noChangeArrowheads="1"/>
            </p:cNvSpPr>
            <p:nvPr/>
          </p:nvSpPr>
          <p:spPr bwMode="auto">
            <a:xfrm>
              <a:off x="3375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39"/>
            <p:cNvSpPr>
              <a:spLocks noChangeAspect="1" noChangeArrowheads="1"/>
            </p:cNvSpPr>
            <p:nvPr/>
          </p:nvSpPr>
          <p:spPr bwMode="auto">
            <a:xfrm>
              <a:off x="3761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40"/>
            <p:cNvSpPr>
              <a:spLocks noChangeAspect="1" noChangeArrowheads="1"/>
            </p:cNvSpPr>
            <p:nvPr/>
          </p:nvSpPr>
          <p:spPr bwMode="auto">
            <a:xfrm>
              <a:off x="3954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41"/>
            <p:cNvSpPr>
              <a:spLocks noChangeAspect="1" noChangeArrowheads="1"/>
            </p:cNvSpPr>
            <p:nvPr/>
          </p:nvSpPr>
          <p:spPr bwMode="auto">
            <a:xfrm>
              <a:off x="3568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42"/>
            <p:cNvSpPr>
              <a:spLocks noChangeAspect="1" noChangeArrowheads="1"/>
            </p:cNvSpPr>
            <p:nvPr/>
          </p:nvSpPr>
          <p:spPr bwMode="auto">
            <a:xfrm>
              <a:off x="327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43"/>
            <p:cNvSpPr>
              <a:spLocks noChangeAspect="1" noChangeArrowheads="1"/>
            </p:cNvSpPr>
            <p:nvPr/>
          </p:nvSpPr>
          <p:spPr bwMode="auto">
            <a:xfrm>
              <a:off x="385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44"/>
            <p:cNvSpPr>
              <a:spLocks noChangeAspect="1" noChangeArrowheads="1"/>
            </p:cNvSpPr>
            <p:nvPr/>
          </p:nvSpPr>
          <p:spPr bwMode="auto">
            <a:xfrm>
              <a:off x="3472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5"/>
            <p:cNvSpPr>
              <a:spLocks noChangeAspect="1" noChangeArrowheads="1"/>
            </p:cNvSpPr>
            <p:nvPr/>
          </p:nvSpPr>
          <p:spPr bwMode="auto">
            <a:xfrm>
              <a:off x="366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6"/>
            <p:cNvSpPr>
              <a:spLocks noChangeAspect="1" noChangeArrowheads="1"/>
            </p:cNvSpPr>
            <p:nvPr/>
          </p:nvSpPr>
          <p:spPr bwMode="auto">
            <a:xfrm>
              <a:off x="4051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47"/>
            <p:cNvSpPr>
              <a:spLocks noChangeAspect="1" noChangeArrowheads="1"/>
            </p:cNvSpPr>
            <p:nvPr/>
          </p:nvSpPr>
          <p:spPr bwMode="auto">
            <a:xfrm>
              <a:off x="4340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48"/>
            <p:cNvSpPr>
              <a:spLocks noChangeAspect="1" noChangeArrowheads="1"/>
            </p:cNvSpPr>
            <p:nvPr/>
          </p:nvSpPr>
          <p:spPr bwMode="auto">
            <a:xfrm>
              <a:off x="4533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49"/>
            <p:cNvSpPr>
              <a:spLocks noChangeAspect="1" noChangeArrowheads="1"/>
            </p:cNvSpPr>
            <p:nvPr/>
          </p:nvSpPr>
          <p:spPr bwMode="auto">
            <a:xfrm>
              <a:off x="4147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50"/>
            <p:cNvSpPr>
              <a:spLocks noChangeAspect="1" noChangeArrowheads="1"/>
            </p:cNvSpPr>
            <p:nvPr/>
          </p:nvSpPr>
          <p:spPr bwMode="auto">
            <a:xfrm>
              <a:off x="4726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51"/>
            <p:cNvSpPr>
              <a:spLocks noChangeAspect="1" noChangeArrowheads="1"/>
            </p:cNvSpPr>
            <p:nvPr/>
          </p:nvSpPr>
          <p:spPr bwMode="auto">
            <a:xfrm>
              <a:off x="4919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52"/>
            <p:cNvSpPr>
              <a:spLocks noChangeAspect="1" noChangeArrowheads="1"/>
            </p:cNvSpPr>
            <p:nvPr/>
          </p:nvSpPr>
          <p:spPr bwMode="auto">
            <a:xfrm>
              <a:off x="4437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53"/>
            <p:cNvSpPr>
              <a:spLocks noChangeAspect="1" noChangeArrowheads="1"/>
            </p:cNvSpPr>
            <p:nvPr/>
          </p:nvSpPr>
          <p:spPr bwMode="auto">
            <a:xfrm>
              <a:off x="424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54"/>
            <p:cNvSpPr>
              <a:spLocks noChangeAspect="1" noChangeArrowheads="1"/>
            </p:cNvSpPr>
            <p:nvPr/>
          </p:nvSpPr>
          <p:spPr bwMode="auto">
            <a:xfrm>
              <a:off x="463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55"/>
            <p:cNvSpPr>
              <a:spLocks noChangeAspect="1" noChangeArrowheads="1"/>
            </p:cNvSpPr>
            <p:nvPr/>
          </p:nvSpPr>
          <p:spPr bwMode="auto">
            <a:xfrm>
              <a:off x="482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56"/>
            <p:cNvSpPr>
              <a:spLocks noChangeAspect="1" noChangeArrowheads="1"/>
            </p:cNvSpPr>
            <p:nvPr/>
          </p:nvSpPr>
          <p:spPr bwMode="auto">
            <a:xfrm>
              <a:off x="501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6000"/>
            <a:ext cx="8229600" cy="42640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A6-EDY A380 Emirates, by Maarten Visser from Capelle aan den Ijssel, Nederland - A6-EDY A380 Emirates 31 jan 2013 jfk, CC BY-SA 2.0, </a:t>
            </a:r>
            <a:r>
              <a:rPr lang="en-ZA" sz="800" b="0" dirty="0">
                <a:latin typeface="Arial Narrow" pitchFamily="34" charset="0"/>
                <a:hlinkClick r:id="rId2"/>
              </a:rPr>
              <a:t>https://commons.wikimedia.org/w/index.php?curid=56233674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Cajon intermodal, by Doug Wertman from Rogers, AR, USA - Cajon Intermodal, CC BY 2.0, </a:t>
            </a:r>
            <a:r>
              <a:rPr lang="en-ZA" sz="800" b="0" dirty="0">
                <a:latin typeface="Arial Narrow" pitchFamily="34" charset="0"/>
                <a:hlinkClick r:id="rId3"/>
              </a:rPr>
              <a:t>https://commons.wikimedia.org/w/index.php?curid=11342686</a:t>
            </a:r>
            <a:r>
              <a:rPr lang="en-ZA" sz="800" b="0" dirty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Causeway Bay, by mailer_diablo - self-taken (Unmodified), CC BY-SA 3.0, </a:t>
            </a:r>
            <a:r>
              <a:rPr lang="en-ZA" sz="800" b="0" dirty="0">
                <a:latin typeface="Arial Narrow" pitchFamily="34" charset="0"/>
                <a:hlinkClick r:id="rId4"/>
              </a:rPr>
              <a:t>https://commons.wikimedia.org/w/index.php?curid=45573</a:t>
            </a:r>
            <a:r>
              <a:rPr lang="en-ZA" sz="800" b="0" dirty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Class 8 Kenworth W900, </a:t>
            </a:r>
            <a:r>
              <a:rPr lang="pl-PL" sz="800" b="0" dirty="0">
                <a:latin typeface="Arial Narrow" pitchFamily="34" charset="0"/>
              </a:rPr>
              <a:t>by I, PRA, CC BY 2.5, </a:t>
            </a:r>
            <a:r>
              <a:rPr lang="pl-PL" sz="800" b="0" dirty="0">
                <a:latin typeface="Arial Narrow" pitchFamily="34" charset="0"/>
                <a:hlinkClick r:id="rId5"/>
              </a:rPr>
              <a:t>https://commons.wikimedia.org/w/index.php?curid=2268675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Cosco Guangzhou, by AlfvanBeem - own work, CC0, </a:t>
            </a:r>
            <a:r>
              <a:rPr lang="en-ZA" sz="800" b="0" dirty="0">
                <a:latin typeface="Arial Narrow" pitchFamily="34" charset="0"/>
                <a:hlinkClick r:id="rId6"/>
              </a:rPr>
              <a:t>https://commons.wikimedia.org/w/index.php?curid=18372888</a:t>
            </a:r>
            <a:r>
              <a:rPr lang="en-ZA" sz="800" b="0" dirty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Danishmetrotrain, by Gadgetbox at English Wikipedia - Transferred from en.wikipedia to Commons., Public Domain, </a:t>
            </a:r>
            <a:r>
              <a:rPr lang="en-ZA" sz="800" b="0" dirty="0">
                <a:latin typeface="Arial Narrow" pitchFamily="34" charset="0"/>
                <a:hlinkClick r:id="rId7"/>
              </a:rPr>
              <a:t>https://commons.wikimedia.org/w/index.php?curid=1675733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Delhi Metro, by WillaMissionary - own work, Public Domain, </a:t>
            </a:r>
            <a:r>
              <a:rPr lang="en-ZA" sz="800" b="0" dirty="0">
                <a:latin typeface="Arial Narrow" pitchFamily="34" charset="0"/>
                <a:hlinkClick r:id="rId8"/>
              </a:rPr>
              <a:t>https://commons.wikimedia.org/w/index.php?curid=30739570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Double stack well car, by Slambo at en.wikipedia - Transferred from en.wikipedia., CC BY-SA 2.0, </a:t>
            </a:r>
            <a:r>
              <a:rPr lang="en-ZA" sz="800" b="0" dirty="0">
                <a:latin typeface="Arial Narrow" pitchFamily="34" charset="0"/>
                <a:hlinkClick r:id="rId9"/>
              </a:rPr>
              <a:t>https://commons.wikimedia.org/w/index.php?curid=250799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E5 series, by Toshinori baba - own work, CC0, </a:t>
            </a:r>
            <a:r>
              <a:rPr lang="en-ZA" sz="800" b="0" dirty="0">
                <a:latin typeface="Arial Narrow" pitchFamily="34" charset="0"/>
                <a:hlinkClick r:id="rId10"/>
              </a:rPr>
              <a:t>https://commons.wikimedia.org/w/index.php?curid=14492814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Fortescue Metals Group, by Geez-oz - own work, CC BY-SA 3.0, </a:t>
            </a:r>
            <a:r>
              <a:rPr lang="en-ZA" sz="800" b="0" dirty="0">
                <a:latin typeface="Arial Narrow" pitchFamily="34" charset="0"/>
                <a:hlinkClick r:id="rId11"/>
              </a:rPr>
              <a:t>https://commons.wikimedia.org/w/index.php?curid=14897092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Hyperloop, by Edit1306 - own work, CC BY-SA 3.0, </a:t>
            </a:r>
            <a:r>
              <a:rPr lang="en-ZA" sz="800" b="0" dirty="0">
                <a:latin typeface="Arial Narrow" pitchFamily="34" charset="0"/>
                <a:hlinkClick r:id="rId12"/>
              </a:rPr>
              <a:t>https://commons.wikimedia.org/w/index.php?curid=27709809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ICE track, by Photnart - own work, CC0, </a:t>
            </a:r>
            <a:r>
              <a:rPr lang="en-ZA" sz="800" b="0" dirty="0">
                <a:latin typeface="Arial Narrow" pitchFamily="34" charset="0"/>
                <a:hlinkClick r:id="rId13"/>
              </a:rPr>
              <a:t>https://commons.wikimedia.org/w/index.php?curid=26572319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Liebherr T282B, by René Engel - self-made, originally uploaded to de.wp, CC BY-SA 3.0, </a:t>
            </a:r>
            <a:r>
              <a:rPr lang="en-ZA" sz="800" b="0" dirty="0">
                <a:latin typeface="Arial Narrow" pitchFamily="34" charset="0"/>
                <a:hlinkClick r:id="rId14"/>
              </a:rPr>
              <a:t>https://commons.wikimedia.org/w/index.php?curid=409349</a:t>
            </a:r>
            <a:r>
              <a:rPr lang="en-ZA" sz="800" b="0" dirty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Lower Mississippi barge, by DOD - https://www.defense.gov/News/Article/Article/1046239/army-engineers-coast-guard-partner-to-chart-us-water-navigations-future, Public Domain, </a:t>
            </a:r>
            <a:r>
              <a:rPr lang="en-ZA" sz="800" b="0" dirty="0">
                <a:latin typeface="Arial Narrow" pitchFamily="34" charset="0"/>
                <a:hlinkClick r:id="rId15"/>
              </a:rPr>
              <a:t>https://commons.wikimedia.org/w/index.php?curid=55002361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Machine_gun_M2_1, work of the US Federal Government, image in public domain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Northern Line, by SPSmiler - own work, Public Domain, </a:t>
            </a:r>
            <a:r>
              <a:rPr lang="en-ZA" sz="800" b="0" dirty="0">
                <a:latin typeface="Arial Narrow" pitchFamily="34" charset="0"/>
                <a:hlinkClick r:id="rId16"/>
              </a:rPr>
              <a:t>https://commons.wikimedia.org/w/index.php?curid=400148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Northern Territory 2AB-quad tanker road train, by Thomas Schoch - own work at www.retas.de/thomas/travel/australia2005/, CC BY-SA 3.0, https://commons.wikimedia.org/w/index.php?curid=671214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Platform screen doors, by Seloloving at English Wikipedia, CC BY 3.0, </a:t>
            </a:r>
            <a:r>
              <a:rPr lang="en-ZA" sz="800" b="0" dirty="0">
                <a:latin typeface="Arial Narrow" pitchFamily="34" charset="0"/>
                <a:hlinkClick r:id="rId17"/>
              </a:rPr>
              <a:t>https://commons.wikimedia.org/w/index.php?curid=16071007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Sapsan, by Sergey Korovkin 84 - own work, CC BY-SA 3.0, </a:t>
            </a:r>
            <a:r>
              <a:rPr lang="en-ZA" sz="800" b="0" dirty="0">
                <a:latin typeface="Arial Narrow" pitchFamily="34" charset="0"/>
                <a:hlinkClick r:id="rId18"/>
              </a:rPr>
              <a:t>https://commons.wikimedia.org/w/index.php?curid=33819906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SAR phosphate train, available for free download at </a:t>
            </a:r>
            <a:r>
              <a:rPr lang="en-ZA" sz="800" b="0" dirty="0">
                <a:latin typeface="Arial Narrow" pitchFamily="34" charset="0"/>
                <a:hlinkClick r:id="rId19"/>
              </a:rPr>
              <a:t>https://www.networkrailmediacentre.co.uk/resources/sar-phosphate-train#</a:t>
            </a:r>
            <a:r>
              <a:rPr lang="en-ZA" sz="800" b="0" dirty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SBB RABe 511, by Kabelleger / David Gubler - own work, also available at https://bahnbilder.ch/picture/16447, CC BY-SA 4.0, </a:t>
            </a:r>
            <a:r>
              <a:rPr lang="en-ZA" sz="800" b="0" dirty="0">
                <a:latin typeface="Arial Narrow" pitchFamily="34" charset="0"/>
                <a:hlinkClick r:id="rId20"/>
              </a:rPr>
              <a:t>https://commons.wikimedia.org/w/index.php?curid=50731016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Scharfenberg coupler, by Sebastian Terlfoth User:Sese_Ingolstadt - own work, CC BY-SA 3.0, </a:t>
            </a:r>
            <a:r>
              <a:rPr lang="en-ZA" sz="800" b="0" dirty="0">
                <a:latin typeface="Arial Narrow" pitchFamily="34" charset="0"/>
                <a:hlinkClick r:id="rId21"/>
              </a:rPr>
              <a:t>https://commons.wikimedia.org/w/index.php?curid=2932033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Singapore satellite, credit NASA/JSC, U.S. Astronaut &amp; Station Commander Tim Kopra Date: March 19, 2016, </a:t>
            </a:r>
            <a:r>
              <a:rPr lang="en-ZA" sz="800" b="0" dirty="0">
                <a:latin typeface="Arial Narrow" pitchFamily="34" charset="0"/>
                <a:hlinkClick r:id="rId22"/>
              </a:rPr>
              <a:t>http://www.todayonline.com/singapore/singapore-night-350-km-above-earth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Sishen Saldanha Iron ore train, by Abri le Roux / abrileroux -at- gmail.com. MSGJ at English Wikipedia - http://drop.io/sishensaldanhatrein/asset/sishensaldanha-jpg, CC BY-SA 3.0, </a:t>
            </a:r>
            <a:r>
              <a:rPr lang="en-ZA" sz="800" b="0" dirty="0">
                <a:latin typeface="Arial Narrow" pitchFamily="34" charset="0"/>
                <a:hlinkClick r:id="rId23"/>
              </a:rPr>
              <a:t>https://commons.wikimedia.org/w/index.php?curid=11680529</a:t>
            </a:r>
            <a:endParaRPr lang="en-ZA" sz="800" b="0" dirty="0">
              <a:latin typeface="Arial Narrow" pitchFamily="34" charset="0"/>
            </a:endParaRPr>
          </a:p>
          <a:p>
            <a:pPr>
              <a:buNone/>
            </a:pPr>
            <a:r>
              <a:rPr lang="en-ZA" sz="800" b="0" dirty="0">
                <a:latin typeface="Arial Narrow" pitchFamily="34" charset="0"/>
              </a:rPr>
              <a:t>Shanghai Metro, by Daniel129 - own work, CC BY-SA 4.0, </a:t>
            </a:r>
            <a:r>
              <a:rPr lang="en-ZA" sz="800" b="0" dirty="0">
                <a:latin typeface="Arial Narrow" pitchFamily="34" charset="0"/>
                <a:hlinkClick r:id="rId24"/>
              </a:rPr>
              <a:t>https://commons.wikimedia.org/w/index.php?curid=48930525</a:t>
            </a:r>
            <a:r>
              <a:rPr lang="en-ZA" sz="800" b="0" dirty="0">
                <a:latin typeface="Arial Narrow" pitchFamily="34" charset="0"/>
              </a:rPr>
              <a:t> 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IMAGE CREDITS</a:t>
            </a: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3718"/>
            <a:ext cx="9144000" cy="2304256"/>
          </a:xfrm>
        </p:spPr>
        <p:txBody>
          <a:bodyPr>
            <a:normAutofit/>
          </a:bodyPr>
          <a:lstStyle/>
          <a:p>
            <a: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Thank you!</a:t>
            </a:r>
            <a:br>
              <a:rPr lang="en-ZA" sz="2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br>
              <a:rPr lang="en-ZA" sz="2800" i="0" dirty="0">
                <a:solidFill>
                  <a:srgbClr val="000066"/>
                </a:solidFill>
              </a:rPr>
            </a:br>
            <a:br>
              <a:rPr lang="en-ZA" sz="2800" dirty="0">
                <a:solidFill>
                  <a:srgbClr val="000066"/>
                </a:solidFill>
              </a:rPr>
            </a:br>
            <a:r>
              <a:rPr lang="en-ZA" sz="2800" dirty="0">
                <a:solidFill>
                  <a:srgbClr val="000066"/>
                </a:solidFill>
              </a:rPr>
              <a:t>www.railcorpstrat.com</a:t>
            </a:r>
            <a:endParaRPr lang="en-ZA" sz="28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63584" y="319126"/>
            <a:ext cx="2216832" cy="133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40000" y="378000"/>
            <a:ext cx="720725" cy="250825"/>
            <a:chOff x="384" y="1572"/>
            <a:chExt cx="454" cy="158"/>
          </a:xfrm>
        </p:grpSpPr>
        <p:sp>
          <p:nvSpPr>
            <p:cNvPr id="26" name="AutoShape 7"/>
            <p:cNvSpPr>
              <a:spLocks noChangeAspect="1" noChangeArrowheads="1"/>
            </p:cNvSpPr>
            <p:nvPr/>
          </p:nvSpPr>
          <p:spPr bwMode="auto">
            <a:xfrm>
              <a:off x="384" y="1572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8"/>
            <p:cNvSpPr>
              <a:spLocks noChangeAspect="1" noChangeArrowheads="1"/>
            </p:cNvSpPr>
            <p:nvPr/>
          </p:nvSpPr>
          <p:spPr bwMode="auto">
            <a:xfrm>
              <a:off x="576" y="1572"/>
              <a:ext cx="70" cy="1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9"/>
            <p:cNvSpPr>
              <a:spLocks noChangeAspect="1" noChangeArrowheads="1"/>
            </p:cNvSpPr>
            <p:nvPr/>
          </p:nvSpPr>
          <p:spPr bwMode="auto">
            <a:xfrm>
              <a:off x="769" y="1572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10"/>
            <p:cNvSpPr>
              <a:spLocks noChangeAspect="1" noChangeArrowheads="1"/>
            </p:cNvSpPr>
            <p:nvPr/>
          </p:nvSpPr>
          <p:spPr bwMode="auto">
            <a:xfrm>
              <a:off x="480" y="1572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11"/>
            <p:cNvSpPr>
              <a:spLocks noChangeAspect="1" noChangeArrowheads="1"/>
            </p:cNvSpPr>
            <p:nvPr/>
          </p:nvSpPr>
          <p:spPr bwMode="auto">
            <a:xfrm>
              <a:off x="673" y="1572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Rail’s three genetic technologies distinguish it from other modes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POSITIONING RAIL FOR COMPETITIVENESS AND SUSTAINABILITY</a:t>
            </a:r>
          </a:p>
          <a:p>
            <a:pPr eaLnBrk="0" hangingPunct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6302" y="3003798"/>
            <a:ext cx="16417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Supporting</a:t>
            </a:r>
            <a:r>
              <a:rPr lang="en-ZA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—</a:t>
            </a:r>
            <a:endParaRPr lang="en-ZA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Heavy axle load</a:t>
            </a:r>
          </a:p>
        </p:txBody>
      </p:sp>
      <p:pic>
        <p:nvPicPr>
          <p:cNvPr id="14" name="Picture 13" descr="1280px-ICE_TrainTrack +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12000" y="1512000"/>
            <a:ext cx="2520000" cy="141687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6" name="Picture 15" descr="800px-Kuppelvorgang +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66800" y="1512000"/>
            <a:ext cx="2520000" cy="141888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21" name="Content Placeholder 20" descr="5-freight bogie + CI background.jpg"/>
          <p:cNvPicPr preferRelativeResize="0">
            <a:picLocks noGrp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457200" y="1512000"/>
            <a:ext cx="2520000" cy="1418400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977927" y="3003798"/>
            <a:ext cx="1188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Guiding</a:t>
            </a:r>
            <a:r>
              <a:rPr lang="en-ZA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—</a:t>
            </a:r>
          </a:p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High speed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11" descr="Jumbo Ends +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66800" y="3191200"/>
            <a:ext cx="2520000" cy="14168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735722" y="3591824"/>
            <a:ext cx="13035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Coupling</a:t>
            </a:r>
            <a:r>
              <a:rPr lang="en-ZA" dirty="0">
                <a:solidFill>
                  <a:srgbClr val="000066"/>
                </a:solidFill>
                <a:cs typeface="Arial" pitchFamily="34" charset="0"/>
              </a:rPr>
              <a:t>—</a:t>
            </a:r>
          </a:p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Long trains</a:t>
            </a:r>
            <a:endParaRPr lang="en-ZA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26800" y="2931443"/>
            <a:ext cx="0" cy="25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5340" y="4238668"/>
            <a:ext cx="238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Genetic Technologies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8" idx="0"/>
            <a:endCxn id="13" idx="2"/>
          </p:cNvCxnSpPr>
          <p:nvPr/>
        </p:nvCxnSpPr>
        <p:spPr>
          <a:xfrm flipV="1">
            <a:off x="1648487" y="3619351"/>
            <a:ext cx="68713" cy="619317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0"/>
            <a:endCxn id="22" idx="1"/>
          </p:cNvCxnSpPr>
          <p:nvPr/>
        </p:nvCxnSpPr>
        <p:spPr>
          <a:xfrm flipV="1">
            <a:off x="1648487" y="3311575"/>
            <a:ext cx="2329440" cy="927093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3" idx="1"/>
          </p:cNvCxnSpPr>
          <p:nvPr/>
        </p:nvCxnSpPr>
        <p:spPr>
          <a:xfrm flipV="1">
            <a:off x="1648487" y="3899601"/>
            <a:ext cx="3087235" cy="339067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Images: Heavy haul bogie; ICE track; Scharfenberg coupler; Heavy haul coupler, author’s own work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40000" y="378000"/>
            <a:ext cx="1181100" cy="247650"/>
            <a:chOff x="384" y="1296"/>
            <a:chExt cx="744" cy="156"/>
          </a:xfrm>
        </p:grpSpPr>
        <p:sp>
          <p:nvSpPr>
            <p:cNvPr id="36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10"/>
            <p:cNvSpPr>
              <a:spLocks noChangeAspect="1" noChangeArrowheads="1"/>
            </p:cNvSpPr>
            <p:nvPr/>
          </p:nvSpPr>
          <p:spPr bwMode="auto">
            <a:xfrm>
              <a:off x="769" y="1296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11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12"/>
            <p:cNvSpPr>
              <a:spLocks noChangeAspect="1" noChangeArrowheads="1"/>
            </p:cNvSpPr>
            <p:nvPr/>
          </p:nvSpPr>
          <p:spPr bwMode="auto">
            <a:xfrm>
              <a:off x="1059" y="1296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13"/>
            <p:cNvSpPr>
              <a:spLocks noChangeAspect="1" noChangeArrowheads="1"/>
            </p:cNvSpPr>
            <p:nvPr/>
          </p:nvSpPr>
          <p:spPr bwMode="auto">
            <a:xfrm>
              <a:off x="673" y="1296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14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" name="Picture 34" descr="Danishmetrotrain +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00" y="2725200"/>
            <a:ext cx="1918800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34" name="Picture 33" descr="SBB_RABe_511_als_S12_in_Effretikon_(cropped) +.jpg"/>
          <p:cNvPicPr preferRelativeResize="0"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68000" y="2725200"/>
            <a:ext cx="1918800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Rail’s four inherently competitive market spaces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POSITIONING RAIL FOR COMPETITIVENESS AND SUSTAINABILITY</a:t>
            </a:r>
          </a:p>
          <a:p>
            <a:pPr eaLnBrk="0" hangingPunct="0"/>
            <a:endParaRPr lang="en-US" dirty="0"/>
          </a:p>
        </p:txBody>
      </p:sp>
      <p:pic>
        <p:nvPicPr>
          <p:cNvPr id="12" name="Picture 11" descr="Cajon_Intermodal +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66800" y="1512000"/>
            <a:ext cx="1920000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4" name="Picture 13" descr="1024px-FMG_Loco_012-2008 +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1512000"/>
            <a:ext cx="1919098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6701049" y="1512000"/>
            <a:ext cx="0" cy="22932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6000" y="2658600"/>
            <a:ext cx="397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30140" y="1491630"/>
            <a:ext cx="164186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axle load</a:t>
            </a: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Supporting</a:t>
            </a: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Light axle load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1172" y="42333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Guiding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5343" y="2284223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Heavy haul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1393" y="2284223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Heavy intermodal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9589" y="3497423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Urban guided transit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97447" y="3497423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Higher speed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5447" y="424869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Low speed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6594" y="424869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High speed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04153" y="3845038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10</a:t>
            </a:r>
            <a:r>
              <a:rPr lang="en-ZA" sz="1600" baseline="300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2.x</a:t>
            </a: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 km/h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2541" y="3860275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10</a:t>
            </a:r>
            <a:r>
              <a:rPr lang="en-ZA" sz="1600" baseline="300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1.x</a:t>
            </a: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 km/h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Images: 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Fortescue Metals Group; Cajon intermodal; Danishmetrotrain; SBB RABe 511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2244392"/>
            <a:ext cx="22878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The third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genetic technology,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Coupling, strengthens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each of the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four market spaces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40000" y="378000"/>
            <a:ext cx="1487487" cy="247650"/>
            <a:chOff x="288" y="1200"/>
            <a:chExt cx="937" cy="156"/>
          </a:xfrm>
        </p:grpSpPr>
        <p:sp>
          <p:nvSpPr>
            <p:cNvPr id="34" name="AutoShape 7"/>
            <p:cNvSpPr>
              <a:spLocks noChangeAspect="1" noChangeArrowheads="1"/>
            </p:cNvSpPr>
            <p:nvPr/>
          </p:nvSpPr>
          <p:spPr bwMode="auto">
            <a:xfrm>
              <a:off x="28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8"/>
            <p:cNvSpPr>
              <a:spLocks noChangeAspect="1" noChangeArrowheads="1"/>
            </p:cNvSpPr>
            <p:nvPr/>
          </p:nvSpPr>
          <p:spPr bwMode="auto">
            <a:xfrm>
              <a:off x="48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9"/>
            <p:cNvSpPr>
              <a:spLocks noChangeAspect="1" noChangeArrowheads="1"/>
            </p:cNvSpPr>
            <p:nvPr/>
          </p:nvSpPr>
          <p:spPr bwMode="auto">
            <a:xfrm>
              <a:off x="86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10"/>
            <p:cNvSpPr>
              <a:spLocks noChangeAspect="1" noChangeArrowheads="1"/>
            </p:cNvSpPr>
            <p:nvPr/>
          </p:nvSpPr>
          <p:spPr bwMode="auto">
            <a:xfrm>
              <a:off x="1059" y="1200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11"/>
            <p:cNvSpPr>
              <a:spLocks noChangeAspect="1" noChangeArrowheads="1"/>
            </p:cNvSpPr>
            <p:nvPr/>
          </p:nvSpPr>
          <p:spPr bwMode="auto">
            <a:xfrm>
              <a:off x="673" y="1200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12"/>
            <p:cNvSpPr>
              <a:spLocks noChangeAspect="1" noChangeArrowheads="1"/>
            </p:cNvSpPr>
            <p:nvPr/>
          </p:nvSpPr>
          <p:spPr bwMode="auto">
            <a:xfrm>
              <a:off x="38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13"/>
            <p:cNvSpPr>
              <a:spLocks noChangeAspect="1" noChangeArrowheads="1"/>
            </p:cNvSpPr>
            <p:nvPr/>
          </p:nvSpPr>
          <p:spPr bwMode="auto">
            <a:xfrm>
              <a:off x="963" y="1200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14"/>
            <p:cNvSpPr>
              <a:spLocks noChangeAspect="1" noChangeArrowheads="1"/>
            </p:cNvSpPr>
            <p:nvPr/>
          </p:nvSpPr>
          <p:spPr bwMode="auto">
            <a:xfrm>
              <a:off x="577" y="1200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15"/>
            <p:cNvSpPr>
              <a:spLocks noChangeAspect="1" noChangeArrowheads="1"/>
            </p:cNvSpPr>
            <p:nvPr/>
          </p:nvSpPr>
          <p:spPr bwMode="auto">
            <a:xfrm>
              <a:off x="77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16"/>
            <p:cNvSpPr>
              <a:spLocks noChangeAspect="1" noChangeArrowheads="1"/>
            </p:cNvSpPr>
            <p:nvPr/>
          </p:nvSpPr>
          <p:spPr bwMode="auto">
            <a:xfrm>
              <a:off x="115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Rail’s four inherently competitive market spaces</a:t>
            </a:r>
          </a:p>
        </p:txBody>
      </p:sp>
      <p:pic>
        <p:nvPicPr>
          <p:cNvPr id="4" name="Content Placeholder 3" descr="DelhiMetroBlueLineBombardier +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15447" y="2725200"/>
            <a:ext cx="1919667" cy="1080000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POSITIONING RAIL FOR COMPETITIVENESS AND SUSTAINABILITY</a:t>
            </a:r>
          </a:p>
          <a:p>
            <a:pPr eaLnBrk="0" hangingPunct="0"/>
            <a:endParaRPr lang="en-US" dirty="0"/>
          </a:p>
        </p:txBody>
      </p:sp>
      <p:pic>
        <p:nvPicPr>
          <p:cNvPr id="12" name="Picture 11" descr="Cajon_Intermodal +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66800" y="1512000"/>
            <a:ext cx="1920000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3" name="Picture 12" descr="ЭВС2-02 Sergey + A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66985" y="2725200"/>
            <a:ext cx="1919815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4" name="Picture 13" descr="1024px-FMG_Loco_012-2008 +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1512000"/>
            <a:ext cx="1919098" cy="108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6701049" y="1512000"/>
            <a:ext cx="0" cy="22932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6000" y="2658600"/>
            <a:ext cx="3970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30140" y="1491630"/>
            <a:ext cx="164186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axle load</a:t>
            </a: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Supporting</a:t>
            </a: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Light axle load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1172" y="42333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Guiding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5343" y="2284223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Heavy haul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1393" y="2284223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Heavy intermodal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9589" y="3497423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Urban guided transit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2571" y="349742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Arial Narrow" pitchFamily="34" charset="0"/>
              </a:rPr>
              <a:t>High speed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5447" y="424869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Low speed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6594" y="424869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High speed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04153" y="3845038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10</a:t>
            </a:r>
            <a:r>
              <a:rPr lang="en-ZA" sz="1600" baseline="300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2.x</a:t>
            </a: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 km/h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2541" y="3860275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10</a:t>
            </a:r>
            <a:r>
              <a:rPr lang="en-ZA" sz="1600" baseline="300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1.x</a:t>
            </a:r>
            <a:r>
              <a:rPr lang="en-ZA" sz="1600" dirty="0">
                <a:solidFill>
                  <a:srgbClr val="000066"/>
                </a:solidFill>
                <a:latin typeface="Calibri"/>
                <a:ea typeface="+mj-ea"/>
                <a:cs typeface="Arial" pitchFamily="34" charset="0"/>
              </a:rPr>
              <a:t> km/h</a:t>
            </a:r>
            <a:endParaRPr lang="en-ZA" sz="1600" dirty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Images: 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Fortescue Metals Group; Cajon intermodal; Delhi Metro; Sapsan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2244392"/>
            <a:ext cx="22878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The third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genetic technology,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Coupling, strengthens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each of the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four market spaces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40000" y="378000"/>
            <a:ext cx="1793875" cy="280670"/>
            <a:chOff x="384" y="1296"/>
            <a:chExt cx="1130" cy="156"/>
          </a:xfrm>
        </p:grpSpPr>
        <p:sp>
          <p:nvSpPr>
            <p:cNvPr id="13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8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37" name="Chart 36"/>
          <p:cNvGraphicFramePr/>
          <p:nvPr/>
        </p:nvGraphicFramePr>
        <p:xfrm>
          <a:off x="323528" y="1512000"/>
          <a:ext cx="8363272" cy="321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POSITIONING RAIL FOR COMPETITIVENESS AND SUSTAINABILITY</a:t>
            </a:r>
          </a:p>
          <a:p>
            <a:pPr eaLnBrk="0" hangingPunct="0"/>
            <a:endParaRPr lang="en-US" dirty="0"/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Images: Liebherr T282B; SAR phosphate train; Corrugated road, author’s own work 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Rail’s eminent domain—position with care, compete with caution</a:t>
            </a:r>
          </a:p>
        </p:txBody>
      </p:sp>
      <p:pic>
        <p:nvPicPr>
          <p:cNvPr id="38" name="Content Placeholder 37" descr="Liebherr_t282_1 +.jpg"/>
          <p:cNvPicPr preferRelativeResize="0"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331640" y="1512000"/>
            <a:ext cx="1800200" cy="1012936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39" name="Picture 38" descr="Corrugations +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86800" y="2783694"/>
            <a:ext cx="1800000" cy="101219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cxnSp>
        <p:nvCxnSpPr>
          <p:cNvPr id="41" name="Straight Arrow Connector 40"/>
          <p:cNvCxnSpPr/>
          <p:nvPr/>
        </p:nvCxnSpPr>
        <p:spPr>
          <a:xfrm flipH="1">
            <a:off x="1187624" y="2654316"/>
            <a:ext cx="2345532" cy="1141570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403648" y="2654316"/>
            <a:ext cx="2129508" cy="1213578"/>
          </a:xfrm>
          <a:prstGeom prst="straightConnector1">
            <a:avLst/>
          </a:prstGeom>
          <a:ln w="9525">
            <a:solidFill>
              <a:srgbClr val="FF0000"/>
            </a:solidFill>
            <a:prstDash val="lg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SAR phosphate train.jpg"/>
          <p:cNvPicPr preferRelativeResize="0"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31600" y="1825200"/>
            <a:ext cx="2952000" cy="166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540000" y="378000"/>
            <a:ext cx="2252662" cy="247650"/>
            <a:chOff x="384" y="1296"/>
            <a:chExt cx="1419" cy="156"/>
          </a:xfrm>
        </p:grpSpPr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384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8"/>
            <p:cNvSpPr>
              <a:spLocks noChangeAspect="1" noChangeArrowheads="1"/>
            </p:cNvSpPr>
            <p:nvPr/>
          </p:nvSpPr>
          <p:spPr bwMode="auto">
            <a:xfrm>
              <a:off x="57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9"/>
            <p:cNvSpPr>
              <a:spLocks noChangeAspect="1" noChangeArrowheads="1"/>
            </p:cNvSpPr>
            <p:nvPr/>
          </p:nvSpPr>
          <p:spPr bwMode="auto">
            <a:xfrm>
              <a:off x="96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0"/>
            <p:cNvSpPr>
              <a:spLocks noChangeAspect="1" noChangeArrowheads="1"/>
            </p:cNvSpPr>
            <p:nvPr/>
          </p:nvSpPr>
          <p:spPr bwMode="auto">
            <a:xfrm>
              <a:off x="115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1"/>
            <p:cNvSpPr>
              <a:spLocks noChangeAspect="1" noChangeArrowheads="1"/>
            </p:cNvSpPr>
            <p:nvPr/>
          </p:nvSpPr>
          <p:spPr bwMode="auto">
            <a:xfrm>
              <a:off x="76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2"/>
            <p:cNvSpPr>
              <a:spLocks noChangeAspect="1" noChangeArrowheads="1"/>
            </p:cNvSpPr>
            <p:nvPr/>
          </p:nvSpPr>
          <p:spPr bwMode="auto">
            <a:xfrm>
              <a:off x="480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3"/>
            <p:cNvSpPr>
              <a:spLocks noChangeAspect="1" noChangeArrowheads="1"/>
            </p:cNvSpPr>
            <p:nvPr/>
          </p:nvSpPr>
          <p:spPr bwMode="auto">
            <a:xfrm>
              <a:off x="1059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4"/>
            <p:cNvSpPr>
              <a:spLocks noChangeAspect="1" noChangeArrowheads="1"/>
            </p:cNvSpPr>
            <p:nvPr/>
          </p:nvSpPr>
          <p:spPr bwMode="auto">
            <a:xfrm>
              <a:off x="673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5"/>
            <p:cNvSpPr>
              <a:spLocks noChangeAspect="1" noChangeArrowheads="1"/>
            </p:cNvSpPr>
            <p:nvPr/>
          </p:nvSpPr>
          <p:spPr bwMode="auto">
            <a:xfrm>
              <a:off x="866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6"/>
            <p:cNvSpPr>
              <a:spLocks noChangeAspect="1" noChangeArrowheads="1"/>
            </p:cNvSpPr>
            <p:nvPr/>
          </p:nvSpPr>
          <p:spPr bwMode="auto">
            <a:xfrm>
              <a:off x="1252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7"/>
            <p:cNvSpPr>
              <a:spLocks noChangeAspect="1" noChangeArrowheads="1"/>
            </p:cNvSpPr>
            <p:nvPr/>
          </p:nvSpPr>
          <p:spPr bwMode="auto">
            <a:xfrm>
              <a:off x="1541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8"/>
            <p:cNvSpPr>
              <a:spLocks noChangeAspect="1" noChangeArrowheads="1"/>
            </p:cNvSpPr>
            <p:nvPr/>
          </p:nvSpPr>
          <p:spPr bwMode="auto">
            <a:xfrm>
              <a:off x="1734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9"/>
            <p:cNvSpPr>
              <a:spLocks noChangeAspect="1" noChangeArrowheads="1"/>
            </p:cNvSpPr>
            <p:nvPr/>
          </p:nvSpPr>
          <p:spPr bwMode="auto">
            <a:xfrm>
              <a:off x="1348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0"/>
            <p:cNvSpPr>
              <a:spLocks noChangeAspect="1" noChangeArrowheads="1"/>
            </p:cNvSpPr>
            <p:nvPr/>
          </p:nvSpPr>
          <p:spPr bwMode="auto">
            <a:xfrm>
              <a:off x="1638" y="1296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1"/>
            <p:cNvSpPr>
              <a:spLocks noChangeAspect="1" noChangeArrowheads="1"/>
            </p:cNvSpPr>
            <p:nvPr/>
          </p:nvSpPr>
          <p:spPr bwMode="auto">
            <a:xfrm>
              <a:off x="1445" y="1297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424936" cy="457200"/>
          </a:xfrm>
        </p:spPr>
        <p:txBody>
          <a:bodyPr>
            <a:noAutofit/>
          </a:bodyPr>
          <a:lstStyle/>
          <a:p>
            <a:r>
              <a:rPr lang="en-ZA" dirty="0"/>
              <a:t>Supporting—increase axle load by double-decking, double-stacking</a:t>
            </a:r>
          </a:p>
        </p:txBody>
      </p:sp>
      <p:pic>
        <p:nvPicPr>
          <p:cNvPr id="7" name="Content Placeholder 6" descr="FS double deck +.jpg"/>
          <p:cNvPicPr preferRelativeResize="0"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6400" y="1512000"/>
            <a:ext cx="2520000" cy="1418400"/>
          </a:xfr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LEVERAGING RAIL’S GENETIC TECHNOLOGIES</a:t>
            </a:r>
          </a:p>
          <a:p>
            <a:pPr eaLnBrk="0" hangingPunct="0"/>
            <a:endParaRPr lang="en-US" dirty="0"/>
          </a:p>
        </p:txBody>
      </p:sp>
      <p:pic>
        <p:nvPicPr>
          <p:cNvPr id="6" name="Picture 5" descr="DTTX_724681_20050529_IL_Rochelle +.jpg"/>
          <p:cNvPicPr preferRelativeResize="0"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71200" y="3189600"/>
            <a:ext cx="2520000" cy="14184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52000" y="1512000"/>
            <a:ext cx="3744416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Containers typically convey </a:t>
            </a:r>
            <a:b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high-value low-density goods</a:t>
            </a:r>
            <a:r>
              <a:rPr lang="en-ZA" sz="2000" dirty="0">
                <a:solidFill>
                  <a:srgbClr val="000066"/>
                </a:solidFill>
                <a:cs typeface="Arial" pitchFamily="34" charset="0"/>
              </a:rPr>
              <a:t>—</a:t>
            </a: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double stack </a:t>
            </a:r>
            <a:b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to achieve heavy haul axle load</a:t>
            </a:r>
          </a:p>
          <a:p>
            <a:pPr algn="ctr"/>
            <a:endParaRPr lang="en-ZA" sz="2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800" y="2976784"/>
            <a:ext cx="3744416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Humans as payload are light;</a:t>
            </a:r>
            <a:b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 200-passenger crush load weighs only 15 tonnes</a:t>
            </a:r>
            <a:r>
              <a:rPr lang="en-ZA" sz="2000" dirty="0">
                <a:solidFill>
                  <a:srgbClr val="000066"/>
                </a:solidFill>
                <a:latin typeface="Calibri"/>
                <a:cs typeface="Arial" pitchFamily="34" charset="0"/>
              </a:rPr>
              <a:t>—</a:t>
            </a: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double deck</a:t>
            </a:r>
            <a:b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to maximise axle load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Images: Como Nord, author’s own work; Double stack well car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40000" y="378000"/>
            <a:ext cx="2559050" cy="247650"/>
            <a:chOff x="288" y="3444"/>
            <a:chExt cx="1612" cy="156"/>
          </a:xfrm>
        </p:grpSpPr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288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8"/>
            <p:cNvSpPr>
              <a:spLocks noChangeAspect="1" noChangeArrowheads="1"/>
            </p:cNvSpPr>
            <p:nvPr/>
          </p:nvSpPr>
          <p:spPr bwMode="auto">
            <a:xfrm>
              <a:off x="480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9"/>
            <p:cNvSpPr>
              <a:spLocks noChangeAspect="1" noChangeArrowheads="1"/>
            </p:cNvSpPr>
            <p:nvPr/>
          </p:nvSpPr>
          <p:spPr bwMode="auto">
            <a:xfrm>
              <a:off x="866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0"/>
            <p:cNvSpPr>
              <a:spLocks noChangeAspect="1" noChangeArrowheads="1"/>
            </p:cNvSpPr>
            <p:nvPr/>
          </p:nvSpPr>
          <p:spPr bwMode="auto">
            <a:xfrm>
              <a:off x="1059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1"/>
            <p:cNvSpPr>
              <a:spLocks noChangeAspect="1" noChangeArrowheads="1"/>
            </p:cNvSpPr>
            <p:nvPr/>
          </p:nvSpPr>
          <p:spPr bwMode="auto">
            <a:xfrm>
              <a:off x="673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2"/>
            <p:cNvSpPr>
              <a:spLocks noChangeAspect="1" noChangeArrowheads="1"/>
            </p:cNvSpPr>
            <p:nvPr/>
          </p:nvSpPr>
          <p:spPr bwMode="auto">
            <a:xfrm>
              <a:off x="384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3"/>
            <p:cNvSpPr>
              <a:spLocks noChangeAspect="1" noChangeArrowheads="1"/>
            </p:cNvSpPr>
            <p:nvPr/>
          </p:nvSpPr>
          <p:spPr bwMode="auto">
            <a:xfrm>
              <a:off x="963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4"/>
            <p:cNvSpPr>
              <a:spLocks noChangeAspect="1" noChangeArrowheads="1"/>
            </p:cNvSpPr>
            <p:nvPr/>
          </p:nvSpPr>
          <p:spPr bwMode="auto">
            <a:xfrm>
              <a:off x="577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5"/>
            <p:cNvSpPr>
              <a:spLocks noChangeAspect="1" noChangeArrowheads="1"/>
            </p:cNvSpPr>
            <p:nvPr/>
          </p:nvSpPr>
          <p:spPr bwMode="auto">
            <a:xfrm>
              <a:off x="770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6"/>
            <p:cNvSpPr>
              <a:spLocks noChangeAspect="1" noChangeArrowheads="1"/>
            </p:cNvSpPr>
            <p:nvPr/>
          </p:nvSpPr>
          <p:spPr bwMode="auto">
            <a:xfrm>
              <a:off x="1156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7"/>
            <p:cNvSpPr>
              <a:spLocks noChangeAspect="1" noChangeArrowheads="1"/>
            </p:cNvSpPr>
            <p:nvPr/>
          </p:nvSpPr>
          <p:spPr bwMode="auto">
            <a:xfrm>
              <a:off x="1445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8"/>
            <p:cNvSpPr>
              <a:spLocks noChangeAspect="1" noChangeArrowheads="1"/>
            </p:cNvSpPr>
            <p:nvPr/>
          </p:nvSpPr>
          <p:spPr bwMode="auto">
            <a:xfrm>
              <a:off x="1638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9"/>
            <p:cNvSpPr>
              <a:spLocks noChangeAspect="1" noChangeArrowheads="1"/>
            </p:cNvSpPr>
            <p:nvPr/>
          </p:nvSpPr>
          <p:spPr bwMode="auto">
            <a:xfrm>
              <a:off x="1252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0"/>
            <p:cNvSpPr>
              <a:spLocks noChangeAspect="1" noChangeArrowheads="1"/>
            </p:cNvSpPr>
            <p:nvPr/>
          </p:nvSpPr>
          <p:spPr bwMode="auto">
            <a:xfrm>
              <a:off x="1831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21"/>
            <p:cNvSpPr>
              <a:spLocks noChangeAspect="1" noChangeArrowheads="1"/>
            </p:cNvSpPr>
            <p:nvPr/>
          </p:nvSpPr>
          <p:spPr bwMode="auto">
            <a:xfrm>
              <a:off x="1542" y="3444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2"/>
            <p:cNvSpPr>
              <a:spLocks noChangeAspect="1" noChangeArrowheads="1"/>
            </p:cNvSpPr>
            <p:nvPr/>
          </p:nvSpPr>
          <p:spPr bwMode="auto">
            <a:xfrm>
              <a:off x="1349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3"/>
            <p:cNvSpPr>
              <a:spLocks noChangeAspect="1" noChangeArrowheads="1"/>
            </p:cNvSpPr>
            <p:nvPr/>
          </p:nvSpPr>
          <p:spPr bwMode="auto">
            <a:xfrm>
              <a:off x="1735" y="3445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229600" cy="457200"/>
          </a:xfrm>
        </p:spPr>
        <p:txBody>
          <a:bodyPr/>
          <a:lstStyle/>
          <a:p>
            <a:r>
              <a:rPr lang="en-ZA" dirty="0"/>
              <a:t>Guiding—popularising high and higher speed as development tool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LEVERAGING RAIL’S GENETIC TECHNOLOGIES</a:t>
            </a:r>
          </a:p>
          <a:p>
            <a:pPr eaLnBrk="0" hangingPunct="0"/>
            <a:endParaRPr lang="en-US" dirty="0"/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Sources: https:// 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en.wikipedia.org/wiki/List_of_countries_by_GDP_(PPP)_per_capita and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en.wikipedia.org/wiki/High-speed_rail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323528" y="1512000"/>
          <a:ext cx="4140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644008" y="1512000"/>
          <a:ext cx="4140000" cy="321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2170" y="1645200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Data represent 200km/h and higher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40000" y="378000"/>
            <a:ext cx="3019425" cy="247650"/>
            <a:chOff x="288" y="1200"/>
            <a:chExt cx="1902" cy="156"/>
          </a:xfrm>
        </p:grpSpPr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28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8"/>
            <p:cNvSpPr>
              <a:spLocks noChangeAspect="1" noChangeArrowheads="1"/>
            </p:cNvSpPr>
            <p:nvPr/>
          </p:nvSpPr>
          <p:spPr bwMode="auto">
            <a:xfrm>
              <a:off x="48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9"/>
            <p:cNvSpPr>
              <a:spLocks noChangeAspect="1" noChangeArrowheads="1"/>
            </p:cNvSpPr>
            <p:nvPr/>
          </p:nvSpPr>
          <p:spPr bwMode="auto">
            <a:xfrm>
              <a:off x="86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10"/>
            <p:cNvSpPr>
              <a:spLocks noChangeAspect="1" noChangeArrowheads="1"/>
            </p:cNvSpPr>
            <p:nvPr/>
          </p:nvSpPr>
          <p:spPr bwMode="auto">
            <a:xfrm>
              <a:off x="105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1"/>
            <p:cNvSpPr>
              <a:spLocks noChangeAspect="1" noChangeArrowheads="1"/>
            </p:cNvSpPr>
            <p:nvPr/>
          </p:nvSpPr>
          <p:spPr bwMode="auto">
            <a:xfrm>
              <a:off x="67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2"/>
            <p:cNvSpPr>
              <a:spLocks noChangeAspect="1" noChangeArrowheads="1"/>
            </p:cNvSpPr>
            <p:nvPr/>
          </p:nvSpPr>
          <p:spPr bwMode="auto">
            <a:xfrm>
              <a:off x="384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13"/>
            <p:cNvSpPr>
              <a:spLocks noChangeAspect="1" noChangeArrowheads="1"/>
            </p:cNvSpPr>
            <p:nvPr/>
          </p:nvSpPr>
          <p:spPr bwMode="auto">
            <a:xfrm>
              <a:off x="963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14"/>
            <p:cNvSpPr>
              <a:spLocks noChangeAspect="1" noChangeArrowheads="1"/>
            </p:cNvSpPr>
            <p:nvPr/>
          </p:nvSpPr>
          <p:spPr bwMode="auto">
            <a:xfrm>
              <a:off x="577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5"/>
            <p:cNvSpPr>
              <a:spLocks noChangeAspect="1" noChangeArrowheads="1"/>
            </p:cNvSpPr>
            <p:nvPr/>
          </p:nvSpPr>
          <p:spPr bwMode="auto">
            <a:xfrm>
              <a:off x="770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6"/>
            <p:cNvSpPr>
              <a:spLocks noChangeAspect="1" noChangeArrowheads="1"/>
            </p:cNvSpPr>
            <p:nvPr/>
          </p:nvSpPr>
          <p:spPr bwMode="auto">
            <a:xfrm>
              <a:off x="1156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7"/>
            <p:cNvSpPr>
              <a:spLocks noChangeAspect="1" noChangeArrowheads="1"/>
            </p:cNvSpPr>
            <p:nvPr/>
          </p:nvSpPr>
          <p:spPr bwMode="auto">
            <a:xfrm>
              <a:off x="144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18"/>
            <p:cNvSpPr>
              <a:spLocks noChangeAspect="1" noChangeArrowheads="1"/>
            </p:cNvSpPr>
            <p:nvPr/>
          </p:nvSpPr>
          <p:spPr bwMode="auto">
            <a:xfrm>
              <a:off x="1638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19"/>
            <p:cNvSpPr>
              <a:spLocks noChangeAspect="1" noChangeArrowheads="1"/>
            </p:cNvSpPr>
            <p:nvPr/>
          </p:nvSpPr>
          <p:spPr bwMode="auto">
            <a:xfrm>
              <a:off x="2024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20"/>
            <p:cNvSpPr>
              <a:spLocks noChangeAspect="1" noChangeArrowheads="1"/>
            </p:cNvSpPr>
            <p:nvPr/>
          </p:nvSpPr>
          <p:spPr bwMode="auto">
            <a:xfrm>
              <a:off x="1252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21"/>
            <p:cNvSpPr>
              <a:spLocks noChangeAspect="1" noChangeArrowheads="1"/>
            </p:cNvSpPr>
            <p:nvPr/>
          </p:nvSpPr>
          <p:spPr bwMode="auto">
            <a:xfrm>
              <a:off x="1831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22"/>
            <p:cNvSpPr>
              <a:spLocks noChangeAspect="1" noChangeArrowheads="1"/>
            </p:cNvSpPr>
            <p:nvPr/>
          </p:nvSpPr>
          <p:spPr bwMode="auto">
            <a:xfrm>
              <a:off x="1542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3"/>
            <p:cNvSpPr>
              <a:spLocks noChangeAspect="1" noChangeArrowheads="1"/>
            </p:cNvSpPr>
            <p:nvPr/>
          </p:nvSpPr>
          <p:spPr bwMode="auto">
            <a:xfrm>
              <a:off x="2121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4"/>
            <p:cNvSpPr>
              <a:spLocks noChangeAspect="1" noChangeArrowheads="1"/>
            </p:cNvSpPr>
            <p:nvPr/>
          </p:nvSpPr>
          <p:spPr bwMode="auto">
            <a:xfrm>
              <a:off x="1349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5"/>
            <p:cNvSpPr>
              <a:spLocks noChangeAspect="1" noChangeArrowheads="1"/>
            </p:cNvSpPr>
            <p:nvPr/>
          </p:nvSpPr>
          <p:spPr bwMode="auto">
            <a:xfrm>
              <a:off x="1735" y="1201"/>
              <a:ext cx="69" cy="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26"/>
            <p:cNvSpPr>
              <a:spLocks noChangeAspect="1" noChangeArrowheads="1"/>
            </p:cNvSpPr>
            <p:nvPr/>
          </p:nvSpPr>
          <p:spPr bwMode="auto">
            <a:xfrm>
              <a:off x="1928" y="1200"/>
              <a:ext cx="69" cy="1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DB00"/>
                </a:gs>
                <a:gs pos="50000">
                  <a:srgbClr val="FFFF00"/>
                </a:gs>
                <a:gs pos="100000">
                  <a:srgbClr val="DBDB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2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6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110000"/>
                </a:lnSpc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100000"/>
                </a:spcAft>
                <a:buClr>
                  <a:srgbClr val="FF0000"/>
                </a:buClr>
                <a:buSzPct val="110000"/>
                <a:buFont typeface="Wingdings" panose="05000000000000000000" pitchFamily="2" charset="2"/>
                <a:buChar char="v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6000"/>
            <a:ext cx="8229600" cy="457200"/>
          </a:xfrm>
        </p:spPr>
        <p:txBody>
          <a:bodyPr/>
          <a:lstStyle/>
          <a:p>
            <a:r>
              <a:rPr lang="en-ZA" dirty="0"/>
              <a:t>Coupling</a:t>
            </a:r>
            <a:r>
              <a:rPr lang="en-ZA" dirty="0">
                <a:latin typeface="Calibri"/>
              </a:rPr>
              <a:t>—</a:t>
            </a:r>
            <a:r>
              <a:rPr lang="en-ZA" dirty="0"/>
              <a:t>reduces average headway to increase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3096000"/>
          </a:xfrm>
        </p:spPr>
        <p:txBody>
          <a:bodyPr>
            <a:normAutofit/>
          </a:bodyPr>
          <a:lstStyle/>
          <a:p>
            <a:pPr marL="0"/>
            <a:r>
              <a:rPr lang="en-ZA" b="0" dirty="0"/>
              <a:t>Throughput, million tonnes/year</a:t>
            </a:r>
            <a:r>
              <a:rPr lang="en-ZA" sz="2000" b="0" dirty="0">
                <a:latin typeface="Arial" pitchFamily="34" charset="0"/>
                <a:cs typeface="Arial" pitchFamily="34" charset="0"/>
              </a:rPr>
              <a:t>	60</a:t>
            </a:r>
          </a:p>
          <a:p>
            <a:pPr marL="0"/>
            <a:r>
              <a:rPr lang="en-ZA" b="0" dirty="0"/>
              <a:t>Wagon payload, tonnes 		100</a:t>
            </a:r>
          </a:p>
          <a:p>
            <a:pPr marL="0"/>
            <a:r>
              <a:rPr lang="en-ZA" b="0" dirty="0"/>
              <a:t>Mean wagon headway, seconds	50</a:t>
            </a:r>
          </a:p>
          <a:p>
            <a:pPr marL="0"/>
            <a:r>
              <a:rPr lang="en-ZA" b="0" dirty="0"/>
              <a:t>Very short headways require double track</a:t>
            </a:r>
          </a:p>
        </p:txBody>
      </p:sp>
      <p:pic>
        <p:nvPicPr>
          <p:cNvPr id="6" name="Content Placeholder 10" descr="Sishen-Saldanha_Iron_Ore_Train +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3176392"/>
            <a:ext cx="8229600" cy="143160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611560" y="3176392"/>
            <a:ext cx="0" cy="75583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60432" y="3176392"/>
            <a:ext cx="0" cy="82784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34472" y="1512000"/>
            <a:ext cx="295232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342900" algn="r">
              <a:spcBef>
                <a:spcPct val="20000"/>
              </a:spcBef>
            </a:pP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Single-line standard-gauge conveys 150 x 10</a:t>
            </a:r>
            <a:r>
              <a:rPr lang="en-ZA" sz="2000" baseline="30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6</a:t>
            </a: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tonnes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or 12 x 10</a:t>
            </a:r>
            <a:r>
              <a:rPr lang="en-ZA" sz="2000" baseline="30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6</a:t>
            </a: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TEUs </a:t>
            </a:r>
            <a:b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ZA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per direction per year</a:t>
            </a:r>
          </a:p>
          <a:p>
            <a:pPr algn="r"/>
            <a:endParaRPr lang="en-ZA" sz="2000" dirty="0">
              <a:latin typeface="Arial Narrow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67543" y="324000"/>
            <a:ext cx="8229600" cy="36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" y="324000"/>
            <a:ext cx="8064896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LEVERAGING RAIL’S GENETIC TECHNOLOGIES</a:t>
            </a:r>
          </a:p>
          <a:p>
            <a:pPr eaLnBrk="0" hangingPunct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457200" y="46863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algn="r"/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Image: Sishen Saldanha iron </a:t>
            </a:r>
            <a:r>
              <a:rPr lang="en-ZA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ore train</a:t>
            </a:r>
            <a:endParaRPr lang="en-ZA" sz="1400" i="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22706</TotalTime>
  <Words>1645</Words>
  <Application>Microsoft Office PowerPoint</Application>
  <PresentationFormat>On-screen Show (16:9)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Office Theme</vt:lpstr>
      <vt:lpstr>Custom Design</vt:lpstr>
      <vt:lpstr>Rail's three genetic technologies future-proof freight and passenger positioning  DR. DAVE VAN DER MEULEN Managing Member  </vt:lpstr>
      <vt:lpstr>PowerPoint Presentation</vt:lpstr>
      <vt:lpstr>Rail’s three genetic technologies distinguish it from other modes</vt:lpstr>
      <vt:lpstr>Rail’s four inherently competitive market spaces</vt:lpstr>
      <vt:lpstr>Rail’s four inherently competitive market spaces</vt:lpstr>
      <vt:lpstr>Rail’s eminent domain—position with care, compete with caution</vt:lpstr>
      <vt:lpstr>Supporting—increase axle load by double-decking, double-stacking</vt:lpstr>
      <vt:lpstr>Guiding—popularising high and higher speed as development tool</vt:lpstr>
      <vt:lpstr>Coupling—reduces average headway to increase throughput</vt:lpstr>
      <vt:lpstr>Coupling—reduces average headway to increase throughput</vt:lpstr>
      <vt:lpstr>Transit oriented development is embedded in good practice</vt:lpstr>
      <vt:lpstr>Man has used the wheel for millennia to achieve high lift / drag</vt:lpstr>
      <vt:lpstr>Rail’s scalability exceeds all other modes, some do not scale at all</vt:lpstr>
      <vt:lpstr>Passenger throughput exceeds all other land transport modes</vt:lpstr>
      <vt:lpstr>Passenger throughput exceeds all other land transport modes</vt:lpstr>
      <vt:lpstr>Great circle routes are shorter, faster and consume less energy </vt:lpstr>
      <vt:lpstr>Larger conurbations need longer-distance higher-speed mobility</vt:lpstr>
      <vt:lpstr>What on-demand aerial transport could do better</vt:lpstr>
      <vt:lpstr>A cluster analysis from WCRR 2006</vt:lpstr>
      <vt:lpstr>A cluster analysis from WCRR 2016</vt:lpstr>
      <vt:lpstr>PowerPoint Presentation</vt:lpstr>
      <vt:lpstr>Thank you!   www.railcorpstrat.com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Rail's three genetic technologies future-proof freight and passenger positioning  DR. DAVE VAN DER MEULEN</dc:title>
  <dc:creator>Dave van der Meulen</dc:creator>
  <cp:lastModifiedBy>FienieM</cp:lastModifiedBy>
  <cp:revision>24</cp:revision>
  <dcterms:created xsi:type="dcterms:W3CDTF">2017-05-16T15:19:27Z</dcterms:created>
  <dcterms:modified xsi:type="dcterms:W3CDTF">2017-07-20T18:33:21Z</dcterms:modified>
</cp:coreProperties>
</file>